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28"/>
  </p:notesMasterIdLst>
  <p:handoutMasterIdLst>
    <p:handoutMasterId r:id="rId29"/>
  </p:handoutMasterIdLst>
  <p:sldIdLst>
    <p:sldId id="328" r:id="rId2"/>
    <p:sldId id="351" r:id="rId3"/>
    <p:sldId id="336" r:id="rId4"/>
    <p:sldId id="354" r:id="rId5"/>
    <p:sldId id="363" r:id="rId6"/>
    <p:sldId id="352" r:id="rId7"/>
    <p:sldId id="334" r:id="rId8"/>
    <p:sldId id="337" r:id="rId9"/>
    <p:sldId id="342" r:id="rId10"/>
    <p:sldId id="343" r:id="rId11"/>
    <p:sldId id="373" r:id="rId12"/>
    <p:sldId id="369" r:id="rId13"/>
    <p:sldId id="390" r:id="rId14"/>
    <p:sldId id="389" r:id="rId15"/>
    <p:sldId id="396" r:id="rId16"/>
    <p:sldId id="346" r:id="rId17"/>
    <p:sldId id="378" r:id="rId18"/>
    <p:sldId id="347" r:id="rId19"/>
    <p:sldId id="348" r:id="rId20"/>
    <p:sldId id="379" r:id="rId21"/>
    <p:sldId id="380" r:id="rId22"/>
    <p:sldId id="391" r:id="rId23"/>
    <p:sldId id="393" r:id="rId24"/>
    <p:sldId id="349" r:id="rId25"/>
    <p:sldId id="381" r:id="rId26"/>
    <p:sldId id="384" r:id="rId27"/>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8"/>
            <p14:sldId id="351"/>
            <p14:sldId id="336"/>
            <p14:sldId id="354"/>
            <p14:sldId id="363"/>
            <p14:sldId id="352"/>
            <p14:sldId id="334"/>
            <p14:sldId id="337"/>
            <p14:sldId id="342"/>
            <p14:sldId id="343"/>
            <p14:sldId id="373"/>
            <p14:sldId id="369"/>
            <p14:sldId id="390"/>
            <p14:sldId id="389"/>
            <p14:sldId id="396"/>
            <p14:sldId id="346"/>
            <p14:sldId id="378"/>
            <p14:sldId id="347"/>
            <p14:sldId id="348"/>
            <p14:sldId id="379"/>
            <p14:sldId id="380"/>
            <p14:sldId id="391"/>
            <p14:sldId id="393"/>
            <p14:sldId id="349"/>
            <p14:sldId id="381"/>
            <p14:sldId id="384"/>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8" clrIdx="0"/>
  <p:cmAuthor id="2" name="Christine BOURDIN" initials="CB" lastIdx="33" clrIdx="1">
    <p:extLst/>
  </p:cmAuthor>
  <p:cmAuthor id="3" name="Utilisateur invité" initials="Ui" lastIdx="18" clrIdx="2">
    <p:extLst/>
  </p:cmAuthor>
  <p:cmAuthor id="4" name="Rachel BOURDON" initials="RB" lastIdx="10" clrIdx="3">
    <p:extLst/>
  </p:cmAuthor>
  <p:cmAuthor id="5" name="Bertrand RIFFIOD" initials="BR" lastIdx="20" clrIdx="4">
    <p:extLst/>
  </p:cmAuthor>
  <p:cmAuthor id="6" name="ELLEN THOMPSON" initials="ET" lastIdx="33"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566E"/>
    <a:srgbClr val="0C5076"/>
    <a:srgbClr val="51B9AA"/>
    <a:srgbClr val="ED7454"/>
    <a:srgbClr val="797FBB"/>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AECF3-AC46-9262-5A3E-1D824677254E}" v="386" dt="2020-12-14T11:24:02.857"/>
    <p1510:client id="{1FE1A438-2BF0-5000-BD1C-2A1F9A28622D}" v="117" dt="2020-12-14T11:00:40.893"/>
    <p1510:client id="{7BF07098-F4B6-51A3-F298-EFCC96F30183}" v="22" dt="2020-12-14T11:08:18.062"/>
    <p1510:client id="{836BCAF5-BE64-821C-244B-8DEB532FDCFC}" v="4" dt="2020-12-14T09:41:35.650"/>
    <p1510:client id="{E48B2058-6DE3-89E0-5D07-927CF4471B34}" v="13" dt="2020-12-14T10:28:48.516"/>
    <p1510:client id="{F4873792-3395-4C29-910E-8FFF8DE8089D}" v="2" dt="2020-12-14T10:25:32.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8" d="100"/>
          <a:sy n="128" d="100"/>
        </p:scale>
        <p:origin x="324" y="10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68"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05/01/2021</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05/01/2021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a:t>
            </a:fld>
            <a:endParaRPr lang="fr-FR"/>
          </a:p>
        </p:txBody>
      </p:sp>
    </p:spTree>
    <p:extLst>
      <p:ext uri="{BB962C8B-B14F-4D97-AF65-F5344CB8AC3E}">
        <p14:creationId xmlns:p14="http://schemas.microsoft.com/office/powerpoint/2010/main" val="2265329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11</a:t>
            </a:fld>
            <a:endParaRPr lang="fr-FR"/>
          </a:p>
        </p:txBody>
      </p:sp>
    </p:spTree>
    <p:extLst>
      <p:ext uri="{BB962C8B-B14F-4D97-AF65-F5344CB8AC3E}">
        <p14:creationId xmlns:p14="http://schemas.microsoft.com/office/powerpoint/2010/main" val="3216103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24</a:t>
            </a:fld>
            <a:endParaRPr lang="fr-FR"/>
          </a:p>
        </p:txBody>
      </p:sp>
    </p:spTree>
    <p:extLst>
      <p:ext uri="{BB962C8B-B14F-4D97-AF65-F5344CB8AC3E}">
        <p14:creationId xmlns:p14="http://schemas.microsoft.com/office/powerpoint/2010/main" val="159750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t>05/01/2021</a:t>
            </a:fld>
            <a:endParaRPr lang="fr-F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stretch>
            <a:fillRect/>
          </a:stretch>
        </p:blipFill>
        <p:spPr>
          <a:xfrm>
            <a:off x="-16829" y="1"/>
            <a:ext cx="9160828" cy="515296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stretch>
            <a:fillRect/>
          </a:stretch>
        </p:blipFill>
        <p:spPr>
          <a:xfrm>
            <a:off x="-16828" y="5359"/>
            <a:ext cx="9160828" cy="5152965"/>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t>05/01/2021</a:t>
            </a:fld>
            <a:endParaRPr lang="fr-FR" cap="all"/>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none" baseline="0">
                <a:solidFill>
                  <a:srgbClr val="0C5076"/>
                </a:solidFill>
              </a:defRPr>
            </a:lvl1pPr>
            <a:lvl2pPr marL="0" indent="0">
              <a:spcBef>
                <a:spcPts val="500"/>
              </a:spcBef>
              <a:spcAft>
                <a:spcPts val="0"/>
              </a:spcAft>
              <a:buNone/>
              <a:defRPr sz="1850"/>
            </a:lvl2pPr>
          </a:lstStyle>
          <a:p>
            <a:pPr lvl="0"/>
            <a:r>
              <a:rPr lang="fr-FR"/>
              <a:t>Titre</a:t>
            </a:r>
          </a:p>
          <a:p>
            <a:pPr lvl="1"/>
            <a:r>
              <a:rPr lang="fr-FR"/>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t>05/01/2021</a:t>
            </a:fld>
            <a:endParaRPr lang="fr-FR" cap="all"/>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t>05/01/2021</a:t>
            </a:fld>
            <a:endParaRPr lang="fr-FR" cap="all"/>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t>05/01/2021</a:t>
            </a:fld>
            <a:endParaRPr lang="fr-FR" cap="all"/>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a:t>Titre</a:t>
            </a:r>
            <a:endParaRPr lang="fr-FR"/>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t>05/01/2021</a:t>
            </a:fld>
            <a:endParaRPr lang="fr-FR" cap="all"/>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8"/>
          <a:stretch>
            <a:fillRect/>
          </a:stretch>
        </p:blipFill>
        <p:spPr>
          <a:xfrm>
            <a:off x="-23357" y="1"/>
            <a:ext cx="9160828" cy="5152965"/>
          </a:xfrm>
          <a:prstGeom prst="rect">
            <a:avLst/>
          </a:prstGeom>
        </p:spPr>
      </p:pic>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B1AB8E14-653C-46DD-A140-9578717F7257}" type="datetime1">
              <a:rPr lang="fr-FR" cap="all" smtClean="0"/>
              <a:t>05/01/2021</a:t>
            </a:fld>
            <a:endParaRPr lang="fr-FR" cap="all"/>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www.messervices.etudiant.gouv.fr/"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4B624170-3524-43D5-855A-19AF0147D08F}" type="datetime1">
              <a:rPr lang="fr-FR" cap="all" smtClean="0"/>
              <a:t>05/01/2021</a:t>
            </a:fld>
            <a:endParaRPr lang="fr-FR" cap="all"/>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a:t>
            </a:fld>
            <a:endParaRPr lang="fr-F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5" y="0"/>
            <a:ext cx="9144000" cy="5143500"/>
          </a:xfrm>
          <a:prstGeom prst="rect">
            <a:avLst/>
          </a:prstGeom>
        </p:spPr>
      </p:pic>
      <p:sp>
        <p:nvSpPr>
          <p:cNvPr id="3" name="Rectangle 2"/>
          <p:cNvSpPr/>
          <p:nvPr/>
        </p:nvSpPr>
        <p:spPr>
          <a:xfrm>
            <a:off x="2830233" y="134912"/>
            <a:ext cx="6171362" cy="769441"/>
          </a:xfrm>
          <a:prstGeom prst="rect">
            <a:avLst/>
          </a:prstGeom>
          <a:solidFill>
            <a:schemeClr val="bg1"/>
          </a:solidFill>
        </p:spPr>
        <p:txBody>
          <a:bodyPr wrap="square">
            <a:spAutoFit/>
          </a:bodyPr>
          <a:lstStyle/>
          <a:p>
            <a:r>
              <a:rPr lang="fr-FR" sz="2200" dirty="0" smtClean="0">
                <a:solidFill>
                  <a:srgbClr val="F28E65"/>
                </a:solidFill>
              </a:rPr>
              <a:t>Tout </a:t>
            </a:r>
            <a:r>
              <a:rPr lang="fr-FR" sz="2200" dirty="0">
                <a:solidFill>
                  <a:srgbClr val="F28E65"/>
                </a:solidFill>
              </a:rPr>
              <a:t>ce qu’il faut savoir pour préparer et réussir son entrée dans l’enseignement supérieur </a:t>
            </a:r>
          </a:p>
        </p:txBody>
      </p:sp>
    </p:spTree>
    <p:extLst>
      <p:ext uri="{BB962C8B-B14F-4D97-AF65-F5344CB8AC3E}">
        <p14:creationId xmlns:p14="http://schemas.microsoft.com/office/powerpoint/2010/main" val="1109453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80736"/>
            <a:ext cx="8424000" cy="447614"/>
          </a:xfrm>
        </p:spPr>
        <p:txBody>
          <a:bodyPr/>
          <a:lstStyle/>
          <a:p>
            <a:r>
              <a:rPr lang="fr-FR" sz="2400"/>
              <a:t>Finaliser son dossier et confirmer vos vœux </a:t>
            </a:r>
          </a:p>
        </p:txBody>
      </p:sp>
      <p:sp>
        <p:nvSpPr>
          <p:cNvPr id="3" name="Espace réservé du contenu 2"/>
          <p:cNvSpPr>
            <a:spLocks noGrp="1"/>
          </p:cNvSpPr>
          <p:nvPr>
            <p:ph sz="quarter" idx="14"/>
          </p:nvPr>
        </p:nvSpPr>
        <p:spPr>
          <a:xfrm>
            <a:off x="369124" y="1296104"/>
            <a:ext cx="8424000" cy="3291870"/>
          </a:xfrm>
        </p:spPr>
        <p:txBody>
          <a:bodyPr/>
          <a:lstStyle/>
          <a:p>
            <a:pPr lvl="0" defTabSz="457200">
              <a:spcBef>
                <a:spcPct val="20000"/>
              </a:spcBef>
              <a:spcAft>
                <a:spcPts val="0"/>
              </a:spcAft>
              <a:buClr>
                <a:srgbClr val="FF0000"/>
              </a:buClr>
              <a:buSzPct val="100000"/>
              <a:defRPr/>
            </a:pPr>
            <a:r>
              <a:rPr lang="fr-FR" sz="1800" b="1" dirty="0"/>
              <a:t>Pour que les vœux saisis deviennent définitifs sur Parcoursup, les candidats doivent obligatoirement :</a:t>
            </a:r>
            <a:endParaRPr lang="fr-FR" sz="1200" dirty="0"/>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Compléter leur dossier : </a:t>
            </a:r>
            <a:endParaRPr lang="fr-FR" sz="2000" dirty="0"/>
          </a:p>
          <a:p>
            <a:pPr marL="594360" lvl="1" indent="-342900" defTabSz="457200">
              <a:spcBef>
                <a:spcPct val="20000"/>
              </a:spcBef>
              <a:spcAft>
                <a:spcPts val="0"/>
              </a:spcAft>
              <a:buClr>
                <a:srgbClr val="0C5076"/>
              </a:buClr>
              <a:buSzPct val="100000"/>
              <a:defRPr/>
            </a:pPr>
            <a:r>
              <a:rPr lang="fr-FR" sz="1800" dirty="0">
                <a:solidFill>
                  <a:srgbClr val="0C5076"/>
                </a:solidFill>
              </a:rPr>
              <a:t>projet de formation motivé pour chaque vœu formulé</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rubrique « préférence et autres projets »</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pièces complémentaires demandées par certaines formations</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rubrique « activités et centres d’intérêt » (facultative)</a:t>
            </a:r>
            <a:endParaRPr lang="fr-FR" sz="1200" dirty="0">
              <a:solidFill>
                <a:srgbClr val="0C5076"/>
              </a:solidFill>
              <a:cs typeface="Arial"/>
            </a:endParaRPr>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Confirmer chacun de leurs vœux</a:t>
            </a:r>
          </a:p>
          <a:p>
            <a:endParaRPr lang="fr-FR" sz="900" dirty="0"/>
          </a:p>
        </p:txBody>
      </p:sp>
      <p:sp>
        <p:nvSpPr>
          <p:cNvPr id="5" name="Espace réservé de la date 4"/>
          <p:cNvSpPr>
            <a:spLocks noGrp="1"/>
          </p:cNvSpPr>
          <p:nvPr>
            <p:ph type="dt" sz="half" idx="10"/>
          </p:nvPr>
        </p:nvSpPr>
        <p:spPr/>
        <p:txBody>
          <a:bodyPr/>
          <a:lstStyle/>
          <a:p>
            <a:pPr algn="r"/>
            <a:fld id="{0128956D-5C04-4D4C-AE31-04D3D6BBF6E4}" type="datetime1">
              <a:rPr lang="fr-FR" cap="all" smtClean="0"/>
              <a:t>05/01/2021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10</a:t>
            </a:fld>
            <a:endParaRPr lang="fr-FR"/>
          </a:p>
        </p:txBody>
      </p:sp>
      <p:sp>
        <p:nvSpPr>
          <p:cNvPr id="7" name="Rectangle à coins arrondis 6"/>
          <p:cNvSpPr/>
          <p:nvPr/>
        </p:nvSpPr>
        <p:spPr>
          <a:xfrm>
            <a:off x="269999" y="4004408"/>
            <a:ext cx="8478465" cy="72008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b="1">
                <a:solidFill>
                  <a:schemeClr val="bg1"/>
                </a:solidFill>
              </a:rPr>
              <a:t>Un vœu non confirmé avant le 8 avril 2021 (23h59 - heure de Paris) </a:t>
            </a:r>
          </a:p>
          <a:p>
            <a:pPr algn="ctr">
              <a:defRPr/>
            </a:pPr>
            <a:r>
              <a:rPr lang="fr-FR" b="1">
                <a:solidFill>
                  <a:schemeClr val="bg1"/>
                </a:solidFill>
              </a:rPr>
              <a:t>ne sera pas examiné par la formation</a:t>
            </a:r>
          </a:p>
        </p:txBody>
      </p:sp>
      <p:sp>
        <p:nvSpPr>
          <p:cNvPr id="8" name="Rectangle à coins arrondis 7"/>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Jusqu’au 8 avril inclus</a:t>
            </a:r>
            <a:endParaRPr lang="fr-FR" sz="1400" b="1" dirty="0">
              <a:solidFill>
                <a:schemeClr val="bg1"/>
              </a:solidFill>
            </a:endParaRPr>
          </a:p>
        </p:txBody>
      </p:sp>
    </p:spTree>
    <p:extLst>
      <p:ext uri="{BB962C8B-B14F-4D97-AF65-F5344CB8AC3E}">
        <p14:creationId xmlns:p14="http://schemas.microsoft.com/office/powerpoint/2010/main" val="2850462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La rubrique « préférence et autres projets »</a:t>
            </a:r>
            <a:endParaRPr lang="fr-FR"/>
          </a:p>
        </p:txBody>
      </p:sp>
      <p:sp>
        <p:nvSpPr>
          <p:cNvPr id="3" name="Espace réservé du contenu 2"/>
          <p:cNvSpPr>
            <a:spLocks noGrp="1"/>
          </p:cNvSpPr>
          <p:nvPr>
            <p:ph sz="quarter" idx="14"/>
          </p:nvPr>
        </p:nvSpPr>
        <p:spPr>
          <a:xfrm>
            <a:off x="359998" y="1347614"/>
            <a:ext cx="8406338" cy="3240360"/>
          </a:xfrm>
        </p:spPr>
        <p:txBody>
          <a:bodyPr/>
          <a:lstStyle/>
          <a:p>
            <a:pPr>
              <a:defRPr/>
            </a:pPr>
            <a:r>
              <a:rPr lang="fr-FR" sz="1600" b="1"/>
              <a:t>Rubrique obligatoire  où le candidat indique : </a:t>
            </a:r>
          </a:p>
          <a:p>
            <a:pPr>
              <a:defRPr/>
            </a:pPr>
            <a:endParaRPr lang="fr-FR" sz="500" b="1">
              <a:solidFill>
                <a:srgbClr val="F28E65"/>
              </a:solidFill>
            </a:endParaRPr>
          </a:p>
          <a:p>
            <a:pPr marL="285750" indent="-285750">
              <a:buClr>
                <a:srgbClr val="EC130E"/>
              </a:buClr>
              <a:buFont typeface="Arial" panose="020B0604020202020204" pitchFamily="34" charset="0"/>
              <a:buChar char="•"/>
              <a:defRPr/>
            </a:pPr>
            <a:r>
              <a:rPr lang="fr-FR" sz="1600" b="1">
                <a:solidFill>
                  <a:srgbClr val="ED7454"/>
                </a:solidFill>
              </a:rPr>
              <a:t>ses préférences parmi les vœux formulés ou pour un domaine particulier. </a:t>
            </a:r>
            <a:r>
              <a:rPr lang="fr-FR" sz="1600"/>
              <a:t>Ces informations seront très utiles aux commissions d’accès à l’enseignement supérieur (CAES) qui accompagnent les candidats n’ayant pas eu de proposition d’admission à partir du 2 juillet. </a:t>
            </a:r>
          </a:p>
          <a:p>
            <a:pPr>
              <a:defRPr/>
            </a:pPr>
            <a:endParaRPr lang="fr-FR" sz="500"/>
          </a:p>
          <a:p>
            <a:pPr marL="285750" indent="-285750">
              <a:buFont typeface="Arial" panose="020B0604020202020204" pitchFamily="34" charset="0"/>
              <a:buChar char="•"/>
              <a:defRPr/>
            </a:pPr>
            <a:r>
              <a:rPr lang="fr-FR" sz="1600" b="1">
                <a:solidFill>
                  <a:srgbClr val="ED7454"/>
                </a:solidFill>
              </a:rPr>
              <a:t>s’il souhaite candidater dans des formations hors </a:t>
            </a:r>
            <a:r>
              <a:rPr lang="fr-FR" sz="1600" b="1" err="1">
                <a:solidFill>
                  <a:srgbClr val="ED7454"/>
                </a:solidFill>
              </a:rPr>
              <a:t>Parcoursup</a:t>
            </a:r>
            <a:r>
              <a:rPr lang="fr-FR" sz="1600"/>
              <a:t> ou s’il a des projets professionnels ou personnels, en dehors de la plateforme. </a:t>
            </a:r>
          </a:p>
          <a:p>
            <a:pPr>
              <a:buFontTx/>
              <a:buChar char="-"/>
              <a:defRPr/>
            </a:pPr>
            <a:endParaRPr lang="fr-FR" sz="1100" b="1"/>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05/01/2021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11</a:t>
            </a:fld>
            <a:endParaRPr lang="fr-FR"/>
          </a:p>
        </p:txBody>
      </p:sp>
      <p:sp>
        <p:nvSpPr>
          <p:cNvPr id="7" name="Rectangle à coins arrondis 6"/>
          <p:cNvSpPr/>
          <p:nvPr/>
        </p:nvSpPr>
        <p:spPr>
          <a:xfrm>
            <a:off x="269999" y="3651870"/>
            <a:ext cx="8478465" cy="1008112"/>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a:t>A noter : ces informations sont confidentielles et ne sont pas transmises aux formations. Elles permettent simplement de mieux suivre les candidats durant la procédure et de mieux analyser leurs motivations et besoins.</a:t>
            </a:r>
            <a:endParaRPr lang="fr-FR" sz="1600"/>
          </a:p>
        </p:txBody>
      </p:sp>
      <p:sp>
        <p:nvSpPr>
          <p:cNvPr id="8" name="Rectangle à coins arrondis 7"/>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Jusqu’au 8 avril inclus</a:t>
            </a:r>
            <a:endParaRPr lang="fr-FR" sz="1400" b="1" dirty="0">
              <a:solidFill>
                <a:schemeClr val="bg1"/>
              </a:solidFill>
            </a:endParaRPr>
          </a:p>
        </p:txBody>
      </p:sp>
    </p:spTree>
    <p:extLst>
      <p:ext uri="{BB962C8B-B14F-4D97-AF65-F5344CB8AC3E}">
        <p14:creationId xmlns:p14="http://schemas.microsoft.com/office/powerpoint/2010/main" val="2442698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38763"/>
            <a:ext cx="8424000" cy="720000"/>
          </a:xfrm>
        </p:spPr>
        <p:txBody>
          <a:bodyPr/>
          <a:lstStyle/>
          <a:p>
            <a:r>
              <a:rPr lang="fr-FR" sz="2400"/>
              <a:t>La rubrique « Activités et centre d’intérêts » </a:t>
            </a:r>
          </a:p>
        </p:txBody>
      </p:sp>
      <p:sp>
        <p:nvSpPr>
          <p:cNvPr id="3" name="Espace réservé du contenu 2"/>
          <p:cNvSpPr>
            <a:spLocks noGrp="1"/>
          </p:cNvSpPr>
          <p:nvPr>
            <p:ph sz="quarter" idx="14"/>
          </p:nvPr>
        </p:nvSpPr>
        <p:spPr>
          <a:xfrm>
            <a:off x="362646" y="1491630"/>
            <a:ext cx="8424000" cy="2774378"/>
          </a:xfrm>
        </p:spPr>
        <p:txBody>
          <a:bodyPr/>
          <a:lstStyle/>
          <a:p>
            <a:r>
              <a:rPr lang="fr-FR" sz="1800" b="1"/>
              <a:t>Rubrique facultative où le candidat : </a:t>
            </a:r>
          </a:p>
          <a:p>
            <a:pPr marL="285750" indent="-285750">
              <a:buClr>
                <a:srgbClr val="EC130E"/>
              </a:buClr>
              <a:buFont typeface="Arial" panose="020B0604020202020204" pitchFamily="34" charset="0"/>
              <a:buChar char="•"/>
            </a:pPr>
            <a:r>
              <a:rPr lang="fr-FR" sz="1800" b="1">
                <a:solidFill>
                  <a:srgbClr val="ED7454"/>
                </a:solidFill>
              </a:rPr>
              <a:t>renseigne des informations qui ne sont pas liées à sa scolarité et que le candidat souhaite porter à la connaissance des formations </a:t>
            </a:r>
            <a:r>
              <a:rPr lang="fr-FR" sz="1800"/>
              <a:t>(ex : activités extra-scolaires, stages / job, pratiques culturelles ou sportives…)</a:t>
            </a:r>
          </a:p>
          <a:p>
            <a:pPr marL="285750" indent="-285750">
              <a:buClr>
                <a:srgbClr val="EC130E"/>
              </a:buClr>
              <a:buFont typeface="Arial" panose="020B0604020202020204" pitchFamily="34" charset="0"/>
              <a:buChar char="•"/>
            </a:pPr>
            <a:r>
              <a:rPr lang="fr-FR" sz="1800"/>
              <a:t>Un espace pour </a:t>
            </a:r>
            <a:r>
              <a:rPr lang="fr-FR" sz="1800" b="1">
                <a:solidFill>
                  <a:srgbClr val="ED7454"/>
                </a:solidFill>
              </a:rPr>
              <a:t>faire connaitre ses engagements </a:t>
            </a:r>
            <a:r>
              <a:rPr lang="fr-FR" sz="1800"/>
              <a:t>: vie lycéenne, engagement associatif, cordées de la réussite, etc…</a:t>
            </a:r>
          </a:p>
          <a:p>
            <a:endParaRPr lang="fr-FR" sz="1800"/>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05/01/2021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12</a:t>
            </a:fld>
            <a:endParaRPr lang="fr-FR"/>
          </a:p>
        </p:txBody>
      </p:sp>
      <p:sp>
        <p:nvSpPr>
          <p:cNvPr id="7" name="Rectangle à coins arrondis 6"/>
          <p:cNvSpPr/>
          <p:nvPr/>
        </p:nvSpPr>
        <p:spPr>
          <a:xfrm>
            <a:off x="269999" y="3363838"/>
            <a:ext cx="8478465" cy="843558"/>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just"/>
            <a:r>
              <a:rPr lang="fr-FR" sz="1600"/>
              <a:t>Un atout pour se démarquer, parler davantage de soi et mettre en avant des qualités, des compétences ou des expériences qui ne transparaissent pas dans les bulletins scolaires</a:t>
            </a:r>
          </a:p>
        </p:txBody>
      </p:sp>
      <p:sp>
        <p:nvSpPr>
          <p:cNvPr id="8" name="Rectangle à coins arrondis 7"/>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Jusqu’au 8 avril inclus</a:t>
            </a:r>
            <a:endParaRPr lang="fr-FR" sz="1400" b="1" dirty="0">
              <a:solidFill>
                <a:schemeClr val="bg1"/>
              </a:solidFill>
            </a:endParaRPr>
          </a:p>
        </p:txBody>
      </p:sp>
    </p:spTree>
    <p:extLst>
      <p:ext uri="{BB962C8B-B14F-4D97-AF65-F5344CB8AC3E}">
        <p14:creationId xmlns:p14="http://schemas.microsoft.com/office/powerpoint/2010/main" val="1731264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L’attestation de passation du questionnaire pour les vœux en licence de droit et sciences </a:t>
            </a:r>
          </a:p>
        </p:txBody>
      </p:sp>
      <p:sp>
        <p:nvSpPr>
          <p:cNvPr id="3" name="Espace réservé du contenu 2"/>
          <p:cNvSpPr>
            <a:spLocks noGrp="1"/>
          </p:cNvSpPr>
          <p:nvPr>
            <p:ph sz="quarter" idx="14"/>
          </p:nvPr>
        </p:nvSpPr>
        <p:spPr>
          <a:xfrm>
            <a:off x="359999" y="1491630"/>
            <a:ext cx="8532482" cy="3312368"/>
          </a:xfrm>
        </p:spPr>
        <p:txBody>
          <a:bodyPr/>
          <a:lstStyle/>
          <a:p>
            <a:pPr>
              <a:defRPr/>
            </a:pPr>
            <a:endParaRPr lang="fr-FR" sz="1600" b="1" dirty="0"/>
          </a:p>
          <a:p>
            <a:pPr>
              <a:defRPr/>
            </a:pPr>
            <a:r>
              <a:rPr lang="fr-FR" sz="1600" b="1" dirty="0"/>
              <a:t>Obligatoire pour les candidats qui formulent des vœux en licence de Droit ou dans les licences de Sciences :</a:t>
            </a:r>
          </a:p>
          <a:p>
            <a:pPr>
              <a:defRPr/>
            </a:pPr>
            <a:endParaRPr lang="fr-FR" sz="1600" b="1" dirty="0">
              <a:solidFill>
                <a:srgbClr val="ED7454"/>
              </a:solidFill>
            </a:endParaRPr>
          </a:p>
          <a:p>
            <a:pPr>
              <a:defRPr/>
            </a:pPr>
            <a:r>
              <a:rPr lang="fr-FR" sz="1600" b="1" dirty="0">
                <a:solidFill>
                  <a:srgbClr val="ED7454"/>
                </a:solidFill>
              </a:rPr>
              <a:t>Un questionnaire en ligne sur le site Terminales2020-2021.fr</a:t>
            </a:r>
          </a:p>
          <a:p>
            <a:pPr marL="285750" indent="-285750">
              <a:buFont typeface="Wingdings"/>
              <a:buChar char="à"/>
              <a:defRPr/>
            </a:pPr>
            <a:r>
              <a:rPr lang="fr-FR" sz="1600" dirty="0">
                <a:sym typeface="Wingdings" panose="05000000000000000000" pitchFamily="2" charset="2"/>
              </a:rPr>
              <a:t>Accessible (</a:t>
            </a:r>
            <a:r>
              <a:rPr lang="fr-FR" sz="1600" b="1" dirty="0">
                <a:sym typeface="Wingdings" panose="05000000000000000000" pitchFamily="2" charset="2"/>
              </a:rPr>
              <a:t>à partir du 20 janvier 2021</a:t>
            </a:r>
            <a:r>
              <a:rPr lang="fr-FR" sz="1600" dirty="0">
                <a:sym typeface="Wingdings" panose="05000000000000000000" pitchFamily="2" charset="2"/>
              </a:rPr>
              <a:t>) à partir des fiches de formations concernées ;</a:t>
            </a:r>
          </a:p>
          <a:p>
            <a:pPr marL="285750" indent="-285750">
              <a:buFont typeface="Wingdings"/>
              <a:buChar char="à"/>
              <a:defRPr/>
            </a:pPr>
            <a:r>
              <a:rPr lang="fr-FR" sz="1600" dirty="0"/>
              <a:t>Pour avoir un aperçu des connaissances et des compétences à mobiliser dans la formation demandée ;</a:t>
            </a:r>
          </a:p>
          <a:p>
            <a:pPr>
              <a:defRPr/>
            </a:pPr>
            <a:r>
              <a:rPr lang="fr-FR" sz="1600" dirty="0">
                <a:sym typeface="Wingdings" panose="05000000000000000000" pitchFamily="2" charset="2"/>
              </a:rPr>
              <a:t> </a:t>
            </a:r>
            <a:r>
              <a:rPr lang="fr-FR" sz="1600" dirty="0"/>
              <a:t>Les résultats n'appartiennent qu’au seul candidat : </a:t>
            </a:r>
            <a:r>
              <a:rPr lang="fr-FR" sz="1600" b="1" dirty="0"/>
              <a:t>pas de transmission aux universités.</a:t>
            </a:r>
            <a:endParaRPr lang="fr-FR" sz="1600" b="1" dirty="0">
              <a:solidFill>
                <a:srgbClr val="F28E65"/>
              </a:solidFill>
            </a:endParaRPr>
          </a:p>
          <a:p>
            <a:pPr>
              <a:defRPr/>
            </a:pPr>
            <a:r>
              <a:rPr lang="fr-FR" sz="1600" b="1" dirty="0">
                <a:solidFill>
                  <a:srgbClr val="ED7454"/>
                </a:solidFill>
              </a:rPr>
              <a:t/>
            </a:r>
            <a:br>
              <a:rPr lang="fr-FR" sz="1600" b="1" dirty="0">
                <a:solidFill>
                  <a:srgbClr val="ED7454"/>
                </a:solidFill>
              </a:rPr>
            </a:br>
            <a:r>
              <a:rPr lang="fr-FR" sz="1600" b="1" dirty="0">
                <a:solidFill>
                  <a:srgbClr val="ED7454"/>
                </a:solidFill>
              </a:rPr>
              <a:t>Une attestation de passation à télécharger </a:t>
            </a:r>
            <a:r>
              <a:rPr lang="fr-FR" sz="1600" b="1" dirty="0" smtClean="0">
                <a:solidFill>
                  <a:srgbClr val="ED7454"/>
                </a:solidFill>
              </a:rPr>
              <a:t>est </a:t>
            </a:r>
            <a:r>
              <a:rPr lang="fr-FR" sz="1600" b="1" dirty="0">
                <a:solidFill>
                  <a:srgbClr val="ED7454"/>
                </a:solidFill>
              </a:rPr>
              <a:t>à joindre à son dossier.           </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05/01/2021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13</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Jusqu’au 8 avril inclus</a:t>
            </a:r>
            <a:endParaRPr lang="fr-FR" sz="1400" b="1" dirty="0">
              <a:solidFill>
                <a:schemeClr val="bg1"/>
              </a:solidFill>
            </a:endParaRPr>
          </a:p>
        </p:txBody>
      </p:sp>
    </p:spTree>
    <p:extLst>
      <p:ext uri="{BB962C8B-B14F-4D97-AF65-F5344CB8AC3E}">
        <p14:creationId xmlns:p14="http://schemas.microsoft.com/office/powerpoint/2010/main" val="1790663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900001"/>
            <a:ext cx="8784001" cy="447614"/>
          </a:xfrm>
        </p:spPr>
        <p:txBody>
          <a:bodyPr/>
          <a:lstStyle/>
          <a:p>
            <a:r>
              <a:rPr lang="fr-FR" sz="2400"/>
              <a:t>Récapitulatif des éléments transmis à chaque formation</a:t>
            </a:r>
          </a:p>
        </p:txBody>
      </p:sp>
      <p:sp>
        <p:nvSpPr>
          <p:cNvPr id="4" name="Espace réservé du texte 3"/>
          <p:cNvSpPr>
            <a:spLocks noGrp="1"/>
          </p:cNvSpPr>
          <p:nvPr>
            <p:ph type="body" sz="quarter" idx="14"/>
          </p:nvPr>
        </p:nvSpPr>
        <p:spPr>
          <a:xfrm>
            <a:off x="360001" y="1357279"/>
            <a:ext cx="3707945" cy="2947500"/>
          </a:xfrm>
        </p:spPr>
        <p:txBody>
          <a:bodyPr/>
          <a:lstStyle/>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le projet de formation motivé</a:t>
            </a:r>
          </a:p>
          <a:p>
            <a:pPr marL="17780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les pièces complémentaires </a:t>
            </a:r>
            <a:r>
              <a:rPr lang="fr-FR" sz="2000" dirty="0"/>
              <a:t>demandées par certaines formations</a:t>
            </a:r>
          </a:p>
          <a:p>
            <a:pPr marL="17780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la rubrique « Activités et centres d’intérêt </a:t>
            </a:r>
            <a:r>
              <a:rPr lang="fr-FR" sz="2000" dirty="0"/>
              <a:t>», si elle a été renseignée</a:t>
            </a:r>
            <a:r>
              <a:rPr lang="fr-FR" sz="2000" dirty="0">
                <a:solidFill>
                  <a:srgbClr val="3D566E"/>
                </a:solidFill>
              </a:rPr>
              <a:t> </a:t>
            </a:r>
          </a:p>
          <a:p>
            <a:pPr marL="17780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la fiche Avenir </a:t>
            </a:r>
            <a:r>
              <a:rPr lang="fr-FR" sz="2000" dirty="0"/>
              <a:t>renseignée par le lycée</a:t>
            </a:r>
            <a:r>
              <a:rPr lang="fr-FR" sz="2000" dirty="0">
                <a:solidFill>
                  <a:srgbClr val="3D566E"/>
                </a:solidFill>
              </a:rPr>
              <a:t> </a:t>
            </a:r>
            <a:endParaRPr lang="fr-FR" sz="2000" dirty="0">
              <a:solidFill>
                <a:srgbClr val="3D566E"/>
              </a:solidFill>
              <a:cs typeface="Arial"/>
            </a:endParaRPr>
          </a:p>
          <a:p>
            <a:pPr marL="177800" indent="-177800" defTabSz="457200">
              <a:spcBef>
                <a:spcPct val="20000"/>
              </a:spcBef>
              <a:spcAft>
                <a:spcPts val="0"/>
              </a:spcAft>
              <a:buClr>
                <a:srgbClr val="FF0000"/>
              </a:buClr>
              <a:buSzPct val="100000"/>
              <a:buFont typeface="Lucida Grande"/>
              <a:buChar char="&gt;"/>
              <a:defRPr/>
            </a:pPr>
            <a:endParaRPr lang="fr-FR" sz="2000" dirty="0">
              <a:solidFill>
                <a:srgbClr val="3D566E"/>
              </a:solidFill>
              <a:latin typeface="Calibri"/>
            </a:endParaRPr>
          </a:p>
          <a:p>
            <a:pPr marL="177800" lvl="0" indent="-177800" defTabSz="457200">
              <a:spcBef>
                <a:spcPct val="20000"/>
              </a:spcBef>
              <a:spcAft>
                <a:spcPts val="0"/>
              </a:spcAft>
              <a:buClr>
                <a:srgbClr val="FF0000"/>
              </a:buClr>
              <a:buSzPct val="100000"/>
              <a:buFont typeface="Lucida Grande"/>
              <a:buChar char="&gt;"/>
              <a:defRPr/>
            </a:pPr>
            <a:endParaRPr lang="fr-FR" sz="2000" dirty="0">
              <a:solidFill>
                <a:srgbClr val="3D566E"/>
              </a:solidFill>
              <a:latin typeface="Calibri"/>
            </a:endParaRPr>
          </a:p>
          <a:p>
            <a:endParaRPr lang="fr-FR" dirty="0"/>
          </a:p>
        </p:txBody>
      </p:sp>
      <p:sp>
        <p:nvSpPr>
          <p:cNvPr id="6" name="Espace réservé du texte 5"/>
          <p:cNvSpPr>
            <a:spLocks noGrp="1"/>
          </p:cNvSpPr>
          <p:nvPr>
            <p:ph type="body" sz="quarter" idx="16"/>
          </p:nvPr>
        </p:nvSpPr>
        <p:spPr>
          <a:xfrm>
            <a:off x="4320335" y="1357279"/>
            <a:ext cx="4317973" cy="3554157"/>
          </a:xfrm>
        </p:spPr>
        <p:txBody>
          <a:bodyPr/>
          <a:lstStyle/>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Bulletins scolaires et notes du baccalauréat </a:t>
            </a:r>
            <a:r>
              <a:rPr lang="fr-FR" sz="2000" b="1" dirty="0">
                <a:solidFill>
                  <a:srgbClr val="3D566E"/>
                </a:solidFill>
              </a:rPr>
              <a:t>: </a:t>
            </a:r>
          </a:p>
          <a:p>
            <a:pPr lvl="1"/>
            <a:r>
              <a:rPr lang="fr-FR" sz="1600" b="1" dirty="0">
                <a:solidFill>
                  <a:srgbClr val="0C5076"/>
                </a:solidFill>
              </a:rPr>
              <a:t>Année de première </a:t>
            </a:r>
            <a:r>
              <a:rPr lang="fr-FR" sz="1600" dirty="0">
                <a:solidFill>
                  <a:srgbClr val="0C5076"/>
                </a:solidFill>
              </a:rPr>
              <a:t>: bulletins scolaires, notes </a:t>
            </a:r>
            <a:r>
              <a:rPr lang="fr-FR" sz="1600" dirty="0">
                <a:solidFill>
                  <a:srgbClr val="F28E65"/>
                </a:solidFill>
              </a:rPr>
              <a:t>des évaluations communes et des épreuves anticipées de français</a:t>
            </a:r>
          </a:p>
          <a:p>
            <a:pPr lvl="1"/>
            <a:r>
              <a:rPr lang="fr-FR" sz="1600" b="1" dirty="0">
                <a:solidFill>
                  <a:srgbClr val="0C5076"/>
                </a:solidFill>
              </a:rPr>
              <a:t>Année de terminale </a:t>
            </a:r>
            <a:r>
              <a:rPr lang="fr-FR" sz="1600" dirty="0">
                <a:solidFill>
                  <a:srgbClr val="0C5076"/>
                </a:solidFill>
              </a:rPr>
              <a:t>: bulletins scolaires </a:t>
            </a:r>
            <a:r>
              <a:rPr lang="fr-FR" sz="1600" dirty="0" smtClean="0">
                <a:solidFill>
                  <a:srgbClr val="0C5076"/>
                </a:solidFill>
              </a:rPr>
              <a:t>(1er </a:t>
            </a:r>
            <a:r>
              <a:rPr lang="fr-FR" sz="1600" dirty="0">
                <a:solidFill>
                  <a:srgbClr val="0C5076"/>
                </a:solidFill>
              </a:rPr>
              <a:t>et 2e </a:t>
            </a:r>
            <a:r>
              <a:rPr lang="fr-FR" sz="1600" dirty="0" smtClean="0">
                <a:solidFill>
                  <a:srgbClr val="0C5076"/>
                </a:solidFill>
              </a:rPr>
              <a:t>trimestres ou 1</a:t>
            </a:r>
            <a:r>
              <a:rPr lang="fr-FR" sz="1600" baseline="30000" dirty="0" smtClean="0">
                <a:solidFill>
                  <a:srgbClr val="0C5076"/>
                </a:solidFill>
              </a:rPr>
              <a:t>er</a:t>
            </a:r>
            <a:r>
              <a:rPr lang="fr-FR" sz="1600" dirty="0" smtClean="0">
                <a:solidFill>
                  <a:srgbClr val="0C5076"/>
                </a:solidFill>
              </a:rPr>
              <a:t> semestre), </a:t>
            </a:r>
            <a:r>
              <a:rPr lang="fr-FR" sz="1600" dirty="0">
                <a:solidFill>
                  <a:srgbClr val="F28E65"/>
                </a:solidFill>
              </a:rPr>
              <a:t>notes des épreuves finales des deux enseignements de spécialité suivis en classe de terminale </a:t>
            </a:r>
            <a:endParaRPr lang="fr-FR" sz="1600" dirty="0" smtClean="0">
              <a:solidFill>
                <a:srgbClr val="F28E65"/>
              </a:solidFill>
            </a:endParaRPr>
          </a:p>
          <a:p>
            <a:pPr lvl="0" defTabSz="457200">
              <a:spcBef>
                <a:spcPct val="20000"/>
              </a:spcBef>
              <a:spcAft>
                <a:spcPts val="0"/>
              </a:spcAft>
              <a:buClr>
                <a:srgbClr val="FF0000"/>
              </a:buClr>
              <a:buSzPct val="100000"/>
              <a:defRPr/>
            </a:pPr>
            <a:endParaRPr lang="fr-FR" dirty="0" smtClean="0"/>
          </a:p>
          <a:p>
            <a:pPr lvl="0" defTabSz="457200">
              <a:spcBef>
                <a:spcPct val="20000"/>
              </a:spcBef>
              <a:spcAft>
                <a:spcPts val="0"/>
              </a:spcAft>
              <a:buClr>
                <a:srgbClr val="FF0000"/>
              </a:buClr>
              <a:buSzPct val="100000"/>
              <a:defRPr/>
            </a:pPr>
            <a:endParaRPr lang="fr-FR" dirty="0"/>
          </a:p>
        </p:txBody>
      </p:sp>
      <p:sp>
        <p:nvSpPr>
          <p:cNvPr id="7" name="Espace réservé de la date 6"/>
          <p:cNvSpPr>
            <a:spLocks noGrp="1"/>
          </p:cNvSpPr>
          <p:nvPr>
            <p:ph type="dt" sz="half" idx="10"/>
          </p:nvPr>
        </p:nvSpPr>
        <p:spPr/>
        <p:txBody>
          <a:bodyPr/>
          <a:lstStyle/>
          <a:p>
            <a:pPr algn="r"/>
            <a:fld id="{86A7E527-2B74-4939-A608-D1C0574CE027}" type="datetime1">
              <a:rPr lang="fr-FR" cap="all" smtClean="0"/>
              <a:t>05/01/2021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14</a:t>
            </a:fld>
            <a:endParaRPr lang="fr-FR"/>
          </a:p>
        </p:txBody>
      </p:sp>
      <p:sp>
        <p:nvSpPr>
          <p:cNvPr id="9" name="ZoneTexte 8"/>
          <p:cNvSpPr txBox="1"/>
          <p:nvPr/>
        </p:nvSpPr>
        <p:spPr>
          <a:xfrm>
            <a:off x="4492358" y="4260905"/>
            <a:ext cx="3867955" cy="338554"/>
          </a:xfrm>
          <a:prstGeom prst="rect">
            <a:avLst/>
          </a:prstGeom>
          <a:solidFill>
            <a:srgbClr val="0C5076"/>
          </a:solidFill>
        </p:spPr>
        <p:txBody>
          <a:bodyPr wrap="square" rtlCol="0">
            <a:spAutoFit/>
          </a:bodyPr>
          <a:lstStyle/>
          <a:p>
            <a:pPr lvl="0" algn="ctr"/>
            <a:r>
              <a:rPr lang="fr-FR" sz="1600" b="1" dirty="0" smtClean="0">
                <a:solidFill>
                  <a:schemeClr val="bg1"/>
                </a:solidFill>
              </a:rPr>
              <a:t>= un </a:t>
            </a:r>
            <a:r>
              <a:rPr lang="fr-FR" sz="1600" b="1" dirty="0">
                <a:solidFill>
                  <a:schemeClr val="bg1"/>
                </a:solidFill>
              </a:rPr>
              <a:t>baccalauréat mieux valorisé </a:t>
            </a:r>
          </a:p>
        </p:txBody>
      </p:sp>
    </p:spTree>
    <p:extLst>
      <p:ext uri="{BB962C8B-B14F-4D97-AF65-F5344CB8AC3E}">
        <p14:creationId xmlns:p14="http://schemas.microsoft.com/office/powerpoint/2010/main" val="3396691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B53243DC-22D4-4063-968D-3E7B7EEAF735}" type="datetime1">
              <a:rPr lang="fr-FR" cap="all" smtClean="0"/>
              <a:t>05/01/2021</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15</a:t>
            </a:fld>
            <a:endParaRPr lang="fr-F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53628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19622"/>
          </a:xfrm>
        </p:spPr>
        <p:txBody>
          <a:bodyPr/>
          <a:lstStyle/>
          <a:p>
            <a:r>
              <a:rPr lang="fr-FR" sz="2400"/>
              <a:t>La commission d’examen des vœux  </a:t>
            </a:r>
          </a:p>
        </p:txBody>
      </p:sp>
      <p:sp>
        <p:nvSpPr>
          <p:cNvPr id="3" name="Espace réservé du contenu 2"/>
          <p:cNvSpPr>
            <a:spLocks noGrp="1"/>
          </p:cNvSpPr>
          <p:nvPr>
            <p:ph sz="quarter" idx="14"/>
          </p:nvPr>
        </p:nvSpPr>
        <p:spPr>
          <a:xfrm>
            <a:off x="360000" y="1419622"/>
            <a:ext cx="8423999" cy="2790000"/>
          </a:xfrm>
        </p:spPr>
        <p:txBody>
          <a:bodyPr/>
          <a:lstStyle/>
          <a:p>
            <a:r>
              <a:rPr lang="fr-FR" sz="1800" b="1" dirty="0">
                <a:solidFill>
                  <a:srgbClr val="EC130E"/>
                </a:solidFill>
              </a:rPr>
              <a:t>&gt;</a:t>
            </a:r>
            <a:r>
              <a:rPr lang="fr-FR" sz="1800" dirty="0"/>
              <a:t> Au sein de chaque formation, </a:t>
            </a:r>
            <a:r>
              <a:rPr lang="fr-FR" sz="1800" b="1" dirty="0">
                <a:solidFill>
                  <a:srgbClr val="F28E65"/>
                </a:solidFill>
              </a:rPr>
              <a:t>une commission d’examen des vœux, </a:t>
            </a:r>
            <a:r>
              <a:rPr lang="fr-FR" sz="1800" dirty="0"/>
              <a:t>(référent pédagogique et professeurs) chargée de </a:t>
            </a:r>
            <a:r>
              <a:rPr lang="fr-FR" sz="1800" b="1" dirty="0">
                <a:solidFill>
                  <a:srgbClr val="F28E65"/>
                </a:solidFill>
              </a:rPr>
              <a:t>définir les modalités et les critères </a:t>
            </a:r>
            <a:r>
              <a:rPr lang="fr-FR" sz="1800" b="1" dirty="0" smtClean="0">
                <a:solidFill>
                  <a:srgbClr val="F28E65"/>
                </a:solidFill>
              </a:rPr>
              <a:t>généraux d’examen </a:t>
            </a:r>
            <a:r>
              <a:rPr lang="fr-FR" sz="1800" b="1" dirty="0">
                <a:solidFill>
                  <a:srgbClr val="F28E65"/>
                </a:solidFill>
              </a:rPr>
              <a:t>des candidatures et d’examiner les candidatures </a:t>
            </a:r>
          </a:p>
          <a:p>
            <a:endParaRPr lang="fr-FR" sz="500" dirty="0">
              <a:solidFill>
                <a:srgbClr val="F28E65"/>
              </a:solidFill>
            </a:endParaRPr>
          </a:p>
          <a:p>
            <a:r>
              <a:rPr lang="fr-FR" sz="1800" b="1" dirty="0">
                <a:solidFill>
                  <a:srgbClr val="EC130E"/>
                </a:solidFill>
              </a:rPr>
              <a:t>&gt;</a:t>
            </a:r>
            <a:r>
              <a:rPr lang="fr-FR" sz="1800" b="1" dirty="0">
                <a:solidFill>
                  <a:srgbClr val="F28E65"/>
                </a:solidFill>
              </a:rPr>
              <a:t> Les critères généraux d’examen des vœux </a:t>
            </a:r>
            <a:r>
              <a:rPr lang="fr-FR" sz="1800" dirty="0"/>
              <a:t>précisés sur chaque </a:t>
            </a:r>
            <a:r>
              <a:rPr lang="fr-FR" sz="1800" b="1" dirty="0">
                <a:solidFill>
                  <a:srgbClr val="F28E65"/>
                </a:solidFill>
              </a:rPr>
              <a:t>fiche de formation Parcoursup en amont de la procédure </a:t>
            </a:r>
            <a:r>
              <a:rPr lang="fr-FR" sz="1800" dirty="0"/>
              <a:t>pour aider les candidats à s’orienter </a:t>
            </a:r>
          </a:p>
          <a:p>
            <a:endParaRPr lang="fr-FR" sz="800" dirty="0"/>
          </a:p>
          <a:p>
            <a:r>
              <a:rPr lang="fr-FR" sz="1800" dirty="0"/>
              <a:t> </a:t>
            </a:r>
            <a:r>
              <a:rPr lang="fr-FR" sz="1800" b="1" dirty="0">
                <a:solidFill>
                  <a:srgbClr val="EC130E"/>
                </a:solidFill>
              </a:rPr>
              <a:t>&gt;</a:t>
            </a:r>
            <a:r>
              <a:rPr lang="fr-FR" sz="1800" b="1" dirty="0">
                <a:solidFill>
                  <a:srgbClr val="F28E65"/>
                </a:solidFill>
              </a:rPr>
              <a:t> En fin de procédure, </a:t>
            </a:r>
            <a:r>
              <a:rPr lang="fr-FR" sz="1800" dirty="0"/>
              <a:t>le bilan de l’examen des vœux de chaque formation </a:t>
            </a:r>
            <a:r>
              <a:rPr lang="fr-FR" sz="1800" b="1" dirty="0">
                <a:solidFill>
                  <a:srgbClr val="F28E65"/>
                </a:solidFill>
              </a:rPr>
              <a:t>est publié chaque année sur la plateforme Parcoursup</a:t>
            </a:r>
            <a:endParaRPr lang="fr-FR" sz="1800" dirty="0"/>
          </a:p>
        </p:txBody>
      </p:sp>
      <p:sp>
        <p:nvSpPr>
          <p:cNvPr id="5" name="Espace réservé de la date 4"/>
          <p:cNvSpPr>
            <a:spLocks noGrp="1"/>
          </p:cNvSpPr>
          <p:nvPr>
            <p:ph type="dt" sz="half" idx="10"/>
          </p:nvPr>
        </p:nvSpPr>
        <p:spPr/>
        <p:txBody>
          <a:bodyPr/>
          <a:lstStyle/>
          <a:p>
            <a:pPr algn="r"/>
            <a:fld id="{994BEC6E-4983-49E5-8315-790F60EECA50}" type="datetime1">
              <a:rPr lang="fr-FR" cap="all" smtClean="0"/>
              <a:t>05/01/2021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16</a:t>
            </a:fld>
            <a:endParaRPr lang="fr-FR"/>
          </a:p>
        </p:txBody>
      </p:sp>
      <p:sp>
        <p:nvSpPr>
          <p:cNvPr id="7" name="Rectangle à coins arrondis 6"/>
          <p:cNvSpPr/>
          <p:nvPr/>
        </p:nvSpPr>
        <p:spPr>
          <a:xfrm>
            <a:off x="6516216" y="845744"/>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Avril - mai </a:t>
            </a:r>
            <a:endParaRPr lang="fr-FR" b="1" dirty="0">
              <a:solidFill>
                <a:schemeClr val="bg1"/>
              </a:solidFill>
            </a:endParaRPr>
          </a:p>
        </p:txBody>
      </p:sp>
      <p:sp>
        <p:nvSpPr>
          <p:cNvPr id="4" name="Rectangle 3"/>
          <p:cNvSpPr/>
          <p:nvPr/>
        </p:nvSpPr>
        <p:spPr>
          <a:xfrm>
            <a:off x="2735468" y="116969"/>
            <a:ext cx="6378315" cy="523220"/>
          </a:xfrm>
          <a:prstGeom prst="rect">
            <a:avLst/>
          </a:prstGeom>
        </p:spPr>
        <p:txBody>
          <a:bodyPr wrap="square">
            <a:spAutoFit/>
          </a:bodyPr>
          <a:lstStyle/>
          <a:p>
            <a:r>
              <a:rPr lang="fr-FR" sz="2800" dirty="0"/>
              <a:t>L’examen des vœux par les formations</a:t>
            </a:r>
          </a:p>
        </p:txBody>
      </p:sp>
    </p:spTree>
    <p:extLst>
      <p:ext uri="{BB962C8B-B14F-4D97-AF65-F5344CB8AC3E}">
        <p14:creationId xmlns:p14="http://schemas.microsoft.com/office/powerpoint/2010/main" val="3428475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720000"/>
          </a:xfrm>
        </p:spPr>
        <p:txBody>
          <a:bodyPr/>
          <a:lstStyle/>
          <a:p>
            <a:r>
              <a:rPr lang="fr-FR" sz="2400"/>
              <a:t>Les principes de l’admission </a:t>
            </a:r>
          </a:p>
        </p:txBody>
      </p:sp>
      <p:sp>
        <p:nvSpPr>
          <p:cNvPr id="3" name="Espace réservé du contenu 2"/>
          <p:cNvSpPr>
            <a:spLocks noGrp="1"/>
          </p:cNvSpPr>
          <p:nvPr>
            <p:ph sz="quarter" idx="14"/>
          </p:nvPr>
        </p:nvSpPr>
        <p:spPr>
          <a:xfrm>
            <a:off x="359999" y="1275606"/>
            <a:ext cx="8424000" cy="3240360"/>
          </a:xfrm>
        </p:spPr>
        <p:txBody>
          <a:bodyPr/>
          <a:lstStyle/>
          <a:p>
            <a:r>
              <a:rPr lang="fr-FR" sz="1600" b="1" dirty="0">
                <a:solidFill>
                  <a:srgbClr val="ED7454"/>
                </a:solidFill>
              </a:rPr>
              <a:t>Les modalités de l’examen des vœux sont affichées aux candidats</a:t>
            </a:r>
          </a:p>
          <a:p>
            <a:endParaRPr lang="fr-FR" sz="500" b="1" dirty="0">
              <a:solidFill>
                <a:srgbClr val="ED7454"/>
              </a:solidFill>
            </a:endParaRPr>
          </a:p>
          <a:p>
            <a:r>
              <a:rPr lang="fr-FR" sz="1600" b="1" dirty="0">
                <a:solidFill>
                  <a:srgbClr val="ED7454"/>
                </a:solidFill>
              </a:rPr>
              <a:t>Dans les formations sélectives (classe prépa, BUT, BTS, écoles, IFSI…)</a:t>
            </a:r>
          </a:p>
          <a:p>
            <a:r>
              <a:rPr lang="fr-FR" sz="1500" dirty="0"/>
              <a:t>L’admission se fait sur dossier et, dans certains cas, en ayant recours, en plus ou en lieu et place du dossier, à des épreuves écrites et/ou orales dont le calendrier et les modalités sont connus des candidats. </a:t>
            </a:r>
          </a:p>
          <a:p>
            <a:endParaRPr lang="fr-FR" sz="500" dirty="0"/>
          </a:p>
          <a:p>
            <a:r>
              <a:rPr lang="fr-FR" sz="1600" b="1" dirty="0">
                <a:solidFill>
                  <a:srgbClr val="ED7454"/>
                </a:solidFill>
              </a:rPr>
              <a:t>Dans les formations non sélectives (licences et PASS)</a:t>
            </a:r>
          </a:p>
          <a:p>
            <a:pPr algn="just"/>
            <a:r>
              <a:rPr lang="fr-FR" sz="1500" dirty="0"/>
              <a:t>Un lycéen peut </a:t>
            </a:r>
            <a:r>
              <a:rPr lang="fr-FR" sz="1500" b="1" dirty="0"/>
              <a:t>accéder à la licence de son choix à l’université, dans la limite des capacités d’accueil : </a:t>
            </a:r>
            <a:r>
              <a:rPr lang="fr-FR" sz="1500" dirty="0"/>
              <a:t>si le nombre de vœux reçus est supérieur au nombre de places disponibles, la commission d’examen des vœux étudie les dossiers et vérifie leur adéquation avec la formation demandée afin de les classer </a:t>
            </a:r>
          </a:p>
          <a:p>
            <a:r>
              <a:rPr lang="fr-FR" sz="1500" dirty="0"/>
              <a:t>L’université peut conditionner l'admission (réponse « oui-si ») d’un candidat au suivi d’un dispositif de réussite (remise à niveau, tutorat…) afin de l’aider et de favoriser sa réussite </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05/01/2021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17</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Avril - mai </a:t>
            </a:r>
            <a:endParaRPr lang="fr-FR" b="1" dirty="0">
              <a:solidFill>
                <a:schemeClr val="bg1"/>
              </a:solidFill>
            </a:endParaRPr>
          </a:p>
        </p:txBody>
      </p:sp>
    </p:spTree>
    <p:extLst>
      <p:ext uri="{BB962C8B-B14F-4D97-AF65-F5344CB8AC3E}">
        <p14:creationId xmlns:p14="http://schemas.microsoft.com/office/powerpoint/2010/main" val="331432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360000" y="1203598"/>
            <a:ext cx="8424000" cy="2574000"/>
          </a:xfrm>
        </p:spPr>
        <p:txBody>
          <a:bodyPr/>
          <a:lstStyle/>
          <a:p>
            <a:pPr algn="ctr"/>
            <a:endParaRPr lang="fr-FR" sz="1800"/>
          </a:p>
          <a:p>
            <a:pPr algn="ctr"/>
            <a:endParaRPr lang="fr-FR" sz="1800"/>
          </a:p>
          <a:p>
            <a:pPr algn="ctr"/>
            <a:r>
              <a:rPr lang="fr-FR" sz="1800"/>
              <a:t>ICI VISUEL ETAPE 3 </a:t>
            </a:r>
          </a:p>
        </p:txBody>
      </p:sp>
      <p:sp>
        <p:nvSpPr>
          <p:cNvPr id="4" name="Espace réservé du texte 3"/>
          <p:cNvSpPr>
            <a:spLocks noGrp="1"/>
          </p:cNvSpPr>
          <p:nvPr>
            <p:ph type="body" sz="quarter" idx="13"/>
          </p:nvPr>
        </p:nvSpPr>
        <p:spPr/>
        <p:txBody>
          <a:bodyPr/>
          <a:lstStyle/>
          <a:p>
            <a:endParaRPr lang="fr-FR"/>
          </a:p>
        </p:txBody>
      </p:sp>
      <p:sp>
        <p:nvSpPr>
          <p:cNvPr id="5" name="Espace réservé de la date 4"/>
          <p:cNvSpPr>
            <a:spLocks noGrp="1"/>
          </p:cNvSpPr>
          <p:nvPr>
            <p:ph type="dt" sz="half" idx="10"/>
          </p:nvPr>
        </p:nvSpPr>
        <p:spPr/>
        <p:txBody>
          <a:bodyPr/>
          <a:lstStyle/>
          <a:p>
            <a:pPr algn="r"/>
            <a:fld id="{FDBAC4F6-4E84-4679-BE94-C9B9379D1234}" type="datetime1">
              <a:rPr lang="fr-FR" cap="all" smtClean="0"/>
              <a:t>05/01/2021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18</a:t>
            </a:fld>
            <a:endParaRPr lang="fr-F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p:cNvSpPr/>
          <p:nvPr/>
        </p:nvSpPr>
        <p:spPr>
          <a:xfrm>
            <a:off x="87032" y="5203"/>
            <a:ext cx="8679304" cy="430887"/>
          </a:xfrm>
          <a:prstGeom prst="rect">
            <a:avLst/>
          </a:prstGeom>
          <a:solidFill>
            <a:schemeClr val="bg1"/>
          </a:solidFill>
        </p:spPr>
        <p:txBody>
          <a:bodyPr wrap="square">
            <a:spAutoFit/>
          </a:bodyPr>
          <a:lstStyle/>
          <a:p>
            <a:r>
              <a:rPr lang="fr-FR" sz="2200" dirty="0"/>
              <a:t>Etape 3 : consulter les réponses des formations et faire ses choix </a:t>
            </a:r>
          </a:p>
        </p:txBody>
      </p:sp>
    </p:spTree>
    <p:extLst>
      <p:ext uri="{BB962C8B-B14F-4D97-AF65-F5344CB8AC3E}">
        <p14:creationId xmlns:p14="http://schemas.microsoft.com/office/powerpoint/2010/main" val="1164611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a:t>La phase d’admission principale du 27 mai au 16 juillet 2021 </a:t>
            </a:r>
            <a:br>
              <a:rPr lang="fr-FR" sz="2400"/>
            </a:br>
            <a:r>
              <a:rPr lang="fr-FR" sz="2400"/>
              <a:t/>
            </a:r>
            <a:br>
              <a:rPr lang="fr-FR" sz="2400"/>
            </a:br>
            <a:endParaRPr lang="fr-FR" sz="2400"/>
          </a:p>
        </p:txBody>
      </p:sp>
      <p:sp>
        <p:nvSpPr>
          <p:cNvPr id="3" name="Espace réservé du contenu 2"/>
          <p:cNvSpPr>
            <a:spLocks noGrp="1"/>
          </p:cNvSpPr>
          <p:nvPr>
            <p:ph sz="quarter" idx="14"/>
          </p:nvPr>
        </p:nvSpPr>
        <p:spPr>
          <a:xfrm>
            <a:off x="342336" y="1275606"/>
            <a:ext cx="8424000" cy="3363878"/>
          </a:xfrm>
        </p:spPr>
        <p:txBody>
          <a:bodyPr/>
          <a:lstStyle/>
          <a:p>
            <a:pPr marL="177800" lvl="0" indent="-177800" defTabSz="457200">
              <a:spcAft>
                <a:spcPts val="0"/>
              </a:spcAft>
              <a:buClr>
                <a:srgbClr val="FF0000"/>
              </a:buClr>
              <a:buSzPct val="100000"/>
              <a:buFont typeface="Lucida Grande"/>
              <a:buChar char="&gt;"/>
            </a:pPr>
            <a:r>
              <a:rPr lang="fr-FR" sz="1800"/>
              <a:t>Les candidats consultent </a:t>
            </a:r>
            <a:r>
              <a:rPr lang="fr-FR" sz="1800" b="1">
                <a:solidFill>
                  <a:srgbClr val="ED7454"/>
                </a:solidFill>
              </a:rPr>
              <a:t>les réponses des formations le 27 mai 2021</a:t>
            </a:r>
          </a:p>
          <a:p>
            <a:pPr lvl="0" defTabSz="457200">
              <a:spcAft>
                <a:spcPts val="0"/>
              </a:spcAft>
              <a:buClr>
                <a:srgbClr val="FF0000"/>
              </a:buClr>
              <a:buSzPct val="100000"/>
            </a:pPr>
            <a:endParaRPr lang="fr-FR" sz="1800" b="1">
              <a:solidFill>
                <a:srgbClr val="F28E65"/>
              </a:solidFill>
            </a:endParaRPr>
          </a:p>
          <a:p>
            <a:pPr marL="177800" lvl="0" indent="-177800" defTabSz="457200">
              <a:spcAft>
                <a:spcPts val="0"/>
              </a:spcAft>
              <a:buClr>
                <a:srgbClr val="FF0000"/>
              </a:buClr>
              <a:buSzPct val="100000"/>
              <a:buFont typeface="Lucida Grande"/>
              <a:buChar char="&gt;"/>
            </a:pPr>
            <a:r>
              <a:rPr lang="fr-FR" sz="1800" b="1">
                <a:solidFill>
                  <a:srgbClr val="ED7454"/>
                </a:solidFill>
              </a:rPr>
              <a:t>Ils reçoivent les propositions d’admission au fur et à mesure et en continu </a:t>
            </a:r>
            <a:r>
              <a:rPr lang="fr-FR" sz="1800" b="1">
                <a:solidFill>
                  <a:srgbClr val="3D566E"/>
                </a:solidFill>
              </a:rPr>
              <a:t>: </a:t>
            </a:r>
            <a:r>
              <a:rPr lang="fr-FR" sz="1800"/>
              <a:t>chaque fois qu’un candidat fait un choix entre plusieurs propositions, il libère des places qui sont immédiatement proposées à d’autres candidats en liste d’attente. </a:t>
            </a:r>
          </a:p>
          <a:p>
            <a:pPr lvl="0" defTabSz="457200">
              <a:spcAft>
                <a:spcPts val="0"/>
              </a:spcAft>
              <a:buClr>
                <a:srgbClr val="FF0000"/>
              </a:buClr>
              <a:buSzPct val="100000"/>
            </a:pPr>
            <a:endParaRPr lang="fr-FR" sz="1800">
              <a:solidFill>
                <a:srgbClr val="3D566E"/>
              </a:solidFill>
            </a:endParaRPr>
          </a:p>
          <a:p>
            <a:pPr marL="177800" lvl="0" indent="-177800" defTabSz="457200">
              <a:spcAft>
                <a:spcPts val="0"/>
              </a:spcAft>
              <a:buClr>
                <a:srgbClr val="FF0000"/>
              </a:buClr>
              <a:buSzPct val="100000"/>
              <a:buFont typeface="Lucida Grande"/>
              <a:buChar char="&gt;"/>
            </a:pPr>
            <a:r>
              <a:rPr lang="fr-FR" sz="1800"/>
              <a:t>Ils doivent obligatoirement répondre à chaque proposition d’admission reçue </a:t>
            </a:r>
            <a:r>
              <a:rPr lang="fr-FR" sz="1800" b="1">
                <a:solidFill>
                  <a:srgbClr val="ED7454"/>
                </a:solidFill>
              </a:rPr>
              <a:t>avant la date limite indiquée dans leur dossier. </a:t>
            </a:r>
          </a:p>
          <a:p>
            <a:pPr lvl="0" defTabSz="457200">
              <a:spcAft>
                <a:spcPts val="0"/>
              </a:spcAft>
              <a:buClr>
                <a:srgbClr val="FF0000"/>
              </a:buClr>
              <a:buSzPct val="100000"/>
            </a:pPr>
            <a:endParaRPr lang="fr-FR" sz="1800" b="1">
              <a:solidFill>
                <a:srgbClr val="F28E65"/>
              </a:solidFill>
              <a:cs typeface="Arial"/>
            </a:endParaRPr>
          </a:p>
          <a:p>
            <a:pPr marL="177800" indent="-177800" defTabSz="457200">
              <a:spcAft>
                <a:spcPts val="0"/>
              </a:spcAft>
              <a:buClr>
                <a:srgbClr val="FF0000"/>
              </a:buClr>
              <a:buSzPct val="100000"/>
              <a:buFont typeface="Lucida Grande"/>
              <a:buChar char="&gt;"/>
            </a:pPr>
            <a:r>
              <a:rPr lang="fr-FR" sz="1800" b="1">
                <a:solidFill>
                  <a:srgbClr val="ED7454"/>
                </a:solidFill>
              </a:rPr>
              <a:t>Pour aider les candidats en liste d’attente à suivre sa situation qui évolue en fonction des places libérées</a:t>
            </a:r>
            <a:r>
              <a:rPr lang="fr-FR" sz="1800">
                <a:solidFill>
                  <a:srgbClr val="3D566E"/>
                </a:solidFill>
              </a:rPr>
              <a:t>, </a:t>
            </a:r>
            <a:r>
              <a:rPr lang="fr-FR" sz="1800"/>
              <a:t>des indicateurs seront disponibles pour chaque vœu </a:t>
            </a:r>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t>05/01/2021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19</a:t>
            </a:fld>
            <a:endParaRPr lang="fr-FR"/>
          </a:p>
        </p:txBody>
      </p:sp>
    </p:spTree>
    <p:extLst>
      <p:ext uri="{BB962C8B-B14F-4D97-AF65-F5344CB8AC3E}">
        <p14:creationId xmlns:p14="http://schemas.microsoft.com/office/powerpoint/2010/main" val="322137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endParaRPr lang="fr-FR"/>
          </a:p>
        </p:txBody>
      </p:sp>
      <p:sp>
        <p:nvSpPr>
          <p:cNvPr id="7" name="Espace réservé de la date 6"/>
          <p:cNvSpPr>
            <a:spLocks noGrp="1"/>
          </p:cNvSpPr>
          <p:nvPr>
            <p:ph type="dt" sz="half" idx="10"/>
          </p:nvPr>
        </p:nvSpPr>
        <p:spPr/>
        <p:txBody>
          <a:bodyPr/>
          <a:lstStyle/>
          <a:p>
            <a:pPr algn="r"/>
            <a:fld id="{C7117B9E-6EF3-4F1E-99B1-AA569FC5C3F2}" type="datetime1">
              <a:rPr lang="fr-FR" cap="all" smtClean="0"/>
              <a:t>05/01/2021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2</a:t>
            </a:fld>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38" y="0"/>
            <a:ext cx="9144000" cy="5143500"/>
          </a:xfrm>
          <a:prstGeom prst="rect">
            <a:avLst/>
          </a:prstGeom>
        </p:spPr>
      </p:pic>
      <p:sp>
        <p:nvSpPr>
          <p:cNvPr id="2" name="Rectangle 1"/>
          <p:cNvSpPr/>
          <p:nvPr/>
        </p:nvSpPr>
        <p:spPr>
          <a:xfrm>
            <a:off x="198737" y="0"/>
            <a:ext cx="8709049" cy="430887"/>
          </a:xfrm>
          <a:prstGeom prst="rect">
            <a:avLst/>
          </a:prstGeom>
          <a:solidFill>
            <a:schemeClr val="bg1"/>
          </a:solidFill>
        </p:spPr>
        <p:txBody>
          <a:bodyPr wrap="square">
            <a:spAutoFit/>
          </a:bodyPr>
          <a:lstStyle/>
          <a:p>
            <a:r>
              <a:rPr lang="fr-FR" sz="2200" dirty="0"/>
              <a:t>Etape 1 : découvrir les </a:t>
            </a:r>
            <a:r>
              <a:rPr lang="fr-FR" sz="2200" dirty="0" smtClean="0"/>
              <a:t>formations, </a:t>
            </a:r>
            <a:r>
              <a:rPr lang="fr-FR" sz="2200" dirty="0"/>
              <a:t>élaborer son projet d’orientation</a:t>
            </a:r>
          </a:p>
        </p:txBody>
      </p:sp>
    </p:spTree>
    <p:extLst>
      <p:ext uri="{BB962C8B-B14F-4D97-AF65-F5344CB8AC3E}">
        <p14:creationId xmlns:p14="http://schemas.microsoft.com/office/powerpoint/2010/main" val="28679335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6426336" y="4876046"/>
            <a:ext cx="1170000" cy="360000"/>
          </a:xfrm>
        </p:spPr>
        <p:txBody>
          <a:bodyPr/>
          <a:lstStyle/>
          <a:p>
            <a:pPr algn="r"/>
            <a:fld id="{5364400D-1A9E-42A8-8CBD-868B8972336F}" type="datetime1">
              <a:rPr lang="fr-FR" sz="800" cap="all" smtClean="0"/>
              <a:t>05/01/2021</a:t>
            </a:fld>
            <a:endParaRPr lang="fr-FR" sz="800" cap="all"/>
          </a:p>
        </p:txBody>
      </p:sp>
      <p:sp>
        <p:nvSpPr>
          <p:cNvPr id="6" name="Espace réservé du numéro de diapositive 5"/>
          <p:cNvSpPr>
            <a:spLocks noGrp="1"/>
          </p:cNvSpPr>
          <p:nvPr>
            <p:ph type="sldNum" sz="quarter" idx="12"/>
          </p:nvPr>
        </p:nvSpPr>
        <p:spPr>
          <a:xfrm>
            <a:off x="7625663" y="4857148"/>
            <a:ext cx="1170000" cy="360000"/>
          </a:xfrm>
        </p:spPr>
        <p:txBody>
          <a:bodyPr/>
          <a:lstStyle/>
          <a:p>
            <a:fld id="{733122C9-A0B9-462F-8757-0847AD287B63}" type="slidenum">
              <a:rPr lang="fr-FR" smtClean="0"/>
              <a:pPr/>
              <a:t>20</a:t>
            </a:fld>
            <a:endParaRPr lang="fr-FR"/>
          </a:p>
        </p:txBody>
      </p:sp>
      <p:sp>
        <p:nvSpPr>
          <p:cNvPr id="7" name="Espace réservé du texte 2"/>
          <p:cNvSpPr txBox="1">
            <a:spLocks/>
          </p:cNvSpPr>
          <p:nvPr/>
        </p:nvSpPr>
        <p:spPr>
          <a:xfrm>
            <a:off x="386366" y="915566"/>
            <a:ext cx="8568000" cy="465412"/>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40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r>
              <a:rPr kumimoji="0" lang="fr-FR" sz="1400" b="1" i="0" u="none" strike="noStrike" kern="1200" cap="none" spc="0" normalizeH="0" baseline="0" noProof="0" dirty="0">
                <a:ln>
                  <a:noFill/>
                </a:ln>
                <a:solidFill>
                  <a:srgbClr val="0C5076"/>
                </a:solidFill>
                <a:effectLst/>
                <a:uLnTx/>
                <a:uFillTx/>
                <a:latin typeface="Calibri"/>
                <a:ea typeface="+mn-ea"/>
                <a:cs typeface="+mn-cs"/>
              </a:rPr>
              <a:t>Formation sélective (BTS, BUT, classe</a:t>
            </a:r>
            <a:r>
              <a:rPr kumimoji="0" lang="fr-FR" sz="1400" b="1" i="0" u="none" strike="noStrike" kern="1200" cap="none" spc="0" normalizeH="0" noProof="0" dirty="0">
                <a:ln>
                  <a:noFill/>
                </a:ln>
                <a:solidFill>
                  <a:srgbClr val="0C5076"/>
                </a:solidFill>
                <a:effectLst/>
                <a:uLnTx/>
                <a:uFillTx/>
                <a:latin typeface="Calibri"/>
                <a:ea typeface="+mn-ea"/>
                <a:cs typeface="+mn-cs"/>
              </a:rPr>
              <a:t> prépa</a:t>
            </a:r>
            <a:r>
              <a:rPr kumimoji="0" lang="fr-FR" sz="1400" b="1" i="0" u="none" strike="noStrike" kern="1200" cap="none" spc="0" normalizeH="0" baseline="0" noProof="0" dirty="0">
                <a:ln>
                  <a:noFill/>
                </a:ln>
                <a:solidFill>
                  <a:srgbClr val="0C5076"/>
                </a:solidFill>
                <a:effectLst/>
                <a:uLnTx/>
                <a:uFillTx/>
                <a:latin typeface="Calibri"/>
                <a:ea typeface="+mn-ea"/>
                <a:cs typeface="+mn-cs"/>
              </a:rPr>
              <a:t>, IFSI, écoles, …) </a:t>
            </a:r>
            <a:endParaRPr kumimoji="0" lang="fr-FR" sz="1400" b="0" i="0" u="none" strike="noStrike" kern="1200" cap="none" spc="0" normalizeH="0" baseline="0" noProof="0" dirty="0">
              <a:ln>
                <a:noFill/>
              </a:ln>
              <a:solidFill>
                <a:srgbClr val="0C5076"/>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p:txBody>
      </p:sp>
      <p:sp>
        <p:nvSpPr>
          <p:cNvPr id="8" name="Espace réservé du numéro de diapositive 3"/>
          <p:cNvSpPr txBox="1">
            <a:spLocks/>
          </p:cNvSpPr>
          <p:nvPr/>
        </p:nvSpPr>
        <p:spPr>
          <a:xfrm>
            <a:off x="8340049" y="4857149"/>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900" smtClean="0">
                <a:solidFill>
                  <a:prstClr val="white"/>
                </a:solidFill>
                <a:latin typeface="Calibri"/>
              </a:rPr>
              <a:pPr/>
              <a:t>20</a:t>
            </a:fld>
            <a:endParaRPr lang="fr-FR" sz="900">
              <a:solidFill>
                <a:prstClr val="white"/>
              </a:solidFill>
              <a:latin typeface="Calibri"/>
            </a:endParaRPr>
          </a:p>
        </p:txBody>
      </p:sp>
      <p:sp>
        <p:nvSpPr>
          <p:cNvPr id="9" name="Rectangle à coins arrondis 8"/>
          <p:cNvSpPr/>
          <p:nvPr/>
        </p:nvSpPr>
        <p:spPr>
          <a:xfrm>
            <a:off x="1350965" y="1491630"/>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10" name="Rectangle à coins arrondis 9"/>
          <p:cNvSpPr/>
          <p:nvPr/>
        </p:nvSpPr>
        <p:spPr>
          <a:xfrm>
            <a:off x="1357315" y="2007566"/>
            <a:ext cx="2657475" cy="323850"/>
          </a:xfrm>
          <a:prstGeom prst="roundRect">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En attente d’une place</a:t>
            </a:r>
          </a:p>
        </p:txBody>
      </p:sp>
      <p:sp>
        <p:nvSpPr>
          <p:cNvPr id="11" name="ZoneTexte 13"/>
          <p:cNvSpPr txBox="1">
            <a:spLocks noChangeArrowheads="1"/>
          </p:cNvSpPr>
          <p:nvPr/>
        </p:nvSpPr>
        <p:spPr bwMode="auto">
          <a:xfrm>
            <a:off x="2490790" y="1756742"/>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2" name="Flèche droite 11"/>
          <p:cNvSpPr/>
          <p:nvPr/>
        </p:nvSpPr>
        <p:spPr>
          <a:xfrm>
            <a:off x="4135438" y="1563067"/>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3" name="Rectangle à coins arrondis 12"/>
          <p:cNvSpPr/>
          <p:nvPr/>
        </p:nvSpPr>
        <p:spPr>
          <a:xfrm>
            <a:off x="4919662" y="1532904"/>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defTabSz="457200" eaLnBrk="1" fontAlgn="auto" latinLnBrk="0" hangingPunct="1">
              <a:lnSpc>
                <a:spcPct val="100000"/>
              </a:lnSpc>
              <a:spcBef>
                <a:spcPts val="0"/>
              </a:spcBef>
              <a:spcAft>
                <a:spcPts val="0"/>
              </a:spcAft>
              <a:buClrTx/>
              <a:buSzTx/>
              <a:buFontTx/>
              <a:buNone/>
              <a:tabLst/>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15" name="Rectangle à coins arrondis 14"/>
          <p:cNvSpPr/>
          <p:nvPr/>
        </p:nvSpPr>
        <p:spPr>
          <a:xfrm>
            <a:off x="1357315" y="2512391"/>
            <a:ext cx="2657475" cy="323850"/>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D566E"/>
                </a:solidFill>
                <a:effectLst/>
                <a:uLnTx/>
                <a:uFillTx/>
                <a:latin typeface="Calibri"/>
                <a:ea typeface="+mn-ea"/>
                <a:cs typeface="+mn-cs"/>
              </a:rPr>
              <a:t>Non</a:t>
            </a:r>
          </a:p>
        </p:txBody>
      </p:sp>
      <p:sp>
        <p:nvSpPr>
          <p:cNvPr id="16" name="ZoneTexte 35"/>
          <p:cNvSpPr txBox="1">
            <a:spLocks noChangeArrowheads="1"/>
          </p:cNvSpPr>
          <p:nvPr/>
        </p:nvSpPr>
        <p:spPr bwMode="auto">
          <a:xfrm>
            <a:off x="2490790" y="2261567"/>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8" name="Flèche droite 17"/>
          <p:cNvSpPr/>
          <p:nvPr/>
        </p:nvSpPr>
        <p:spPr>
          <a:xfrm>
            <a:off x="4135438" y="2058367"/>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à coins arrondis 18"/>
          <p:cNvSpPr/>
          <p:nvPr/>
        </p:nvSpPr>
        <p:spPr>
          <a:xfrm>
            <a:off x="4919662" y="2018679"/>
            <a:ext cx="3708000" cy="32385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maintient le vœu en attente ou y renonce</a:t>
            </a:r>
          </a:p>
        </p:txBody>
      </p:sp>
      <p:sp>
        <p:nvSpPr>
          <p:cNvPr id="20" name="Rectangle à coins arrondis 19"/>
          <p:cNvSpPr/>
          <p:nvPr/>
        </p:nvSpPr>
        <p:spPr>
          <a:xfrm>
            <a:off x="1360490" y="3333608"/>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21" name="Rectangle à coins arrondis 20"/>
          <p:cNvSpPr/>
          <p:nvPr/>
        </p:nvSpPr>
        <p:spPr>
          <a:xfrm>
            <a:off x="1366840" y="3849544"/>
            <a:ext cx="2657475" cy="323850"/>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OUI-SI</a:t>
            </a:r>
            <a:r>
              <a:rPr kumimoji="0" lang="fr-FR" sz="1200" b="1" i="0" u="none" strike="noStrike" kern="0" cap="none" spc="0" normalizeH="0" baseline="0" noProof="0">
                <a:ln>
                  <a:noFill/>
                </a:ln>
                <a:solidFill>
                  <a:srgbClr val="EC130E"/>
                </a:solidFill>
                <a:effectLst/>
                <a:uLnTx/>
                <a:uFillTx/>
                <a:latin typeface="Calibri"/>
                <a:ea typeface="+mn-ea"/>
                <a:cs typeface="+mn-cs"/>
              </a:rPr>
              <a:t>*</a:t>
            </a:r>
            <a:r>
              <a:rPr kumimoji="0" lang="fr-FR" sz="1200" b="1" i="0" u="none" strike="noStrike" kern="0" cap="none" spc="0" normalizeH="0" baseline="0" noProof="0">
                <a:ln>
                  <a:noFill/>
                </a:ln>
                <a:solidFill>
                  <a:prstClr val="white"/>
                </a:solidFill>
                <a:effectLst/>
                <a:uLnTx/>
                <a:uFillTx/>
                <a:latin typeface="Calibri"/>
                <a:ea typeface="+mn-ea"/>
                <a:cs typeface="+mn-cs"/>
              </a:rPr>
              <a:t> (proposition d’admission)</a:t>
            </a:r>
          </a:p>
        </p:txBody>
      </p:sp>
      <p:sp>
        <p:nvSpPr>
          <p:cNvPr id="22" name="ZoneTexte 41"/>
          <p:cNvSpPr txBox="1">
            <a:spLocks noChangeArrowheads="1"/>
          </p:cNvSpPr>
          <p:nvPr/>
        </p:nvSpPr>
        <p:spPr bwMode="auto">
          <a:xfrm>
            <a:off x="2500315" y="3598720"/>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3" name="Flèche droite 22"/>
          <p:cNvSpPr/>
          <p:nvPr/>
        </p:nvSpPr>
        <p:spPr>
          <a:xfrm>
            <a:off x="4144963" y="3405045"/>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5" name="Rectangle à coins arrondis 24"/>
          <p:cNvSpPr/>
          <p:nvPr/>
        </p:nvSpPr>
        <p:spPr>
          <a:xfrm>
            <a:off x="1331640" y="4336132"/>
            <a:ext cx="2657475" cy="323850"/>
          </a:xfrm>
          <a:prstGeom prst="roundRect">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En attente d’une place</a:t>
            </a:r>
          </a:p>
        </p:txBody>
      </p:sp>
      <p:sp>
        <p:nvSpPr>
          <p:cNvPr id="26" name="ZoneTexte 46"/>
          <p:cNvSpPr txBox="1">
            <a:spLocks noChangeArrowheads="1"/>
          </p:cNvSpPr>
          <p:nvPr/>
        </p:nvSpPr>
        <p:spPr bwMode="auto">
          <a:xfrm>
            <a:off x="2500315" y="4103545"/>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8" name="Flèche droite 27"/>
          <p:cNvSpPr/>
          <p:nvPr/>
        </p:nvSpPr>
        <p:spPr>
          <a:xfrm>
            <a:off x="4144963" y="3900345"/>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9" name="Flèche droite 28"/>
          <p:cNvSpPr/>
          <p:nvPr/>
        </p:nvSpPr>
        <p:spPr>
          <a:xfrm>
            <a:off x="4135438" y="4405170"/>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30" name="Espace réservé du texte 2"/>
          <p:cNvSpPr txBox="1">
            <a:spLocks/>
          </p:cNvSpPr>
          <p:nvPr/>
        </p:nvSpPr>
        <p:spPr>
          <a:xfrm>
            <a:off x="417193" y="2990108"/>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b="1">
                <a:solidFill>
                  <a:srgbClr val="0C5076"/>
                </a:solidFill>
                <a:latin typeface="Calibri"/>
              </a:rPr>
              <a:t>Formation non sélective (licences, PASS) </a:t>
            </a:r>
            <a:endParaRPr lang="fr-FR" sz="1800" b="1">
              <a:solidFill>
                <a:srgbClr val="0C5076"/>
              </a:solidFill>
              <a:latin typeface="Calibri"/>
            </a:endParaRPr>
          </a:p>
          <a:p>
            <a:endParaRPr lang="fr-FR" sz="1800">
              <a:latin typeface="Calibri"/>
            </a:endParaRPr>
          </a:p>
          <a:p>
            <a:endParaRPr lang="fr-FR" sz="1800">
              <a:latin typeface="Calibri"/>
            </a:endParaRPr>
          </a:p>
        </p:txBody>
      </p:sp>
      <p:sp>
        <p:nvSpPr>
          <p:cNvPr id="33" name="Rectangle à coins arrondis 32"/>
          <p:cNvSpPr/>
          <p:nvPr/>
        </p:nvSpPr>
        <p:spPr>
          <a:xfrm>
            <a:off x="4933833" y="3338413"/>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34" name="Rectangle à coins arrondis 33"/>
          <p:cNvSpPr/>
          <p:nvPr/>
        </p:nvSpPr>
        <p:spPr>
          <a:xfrm>
            <a:off x="4958637" y="3831069"/>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35" name="Rectangle à coins arrondis 34"/>
          <p:cNvSpPr/>
          <p:nvPr/>
        </p:nvSpPr>
        <p:spPr>
          <a:xfrm>
            <a:off x="4944466" y="4269712"/>
            <a:ext cx="3708000" cy="32385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maintient le vœu en attente ou y renonce</a:t>
            </a:r>
          </a:p>
        </p:txBody>
      </p:sp>
      <p:sp>
        <p:nvSpPr>
          <p:cNvPr id="2" name="ZoneTexte 1"/>
          <p:cNvSpPr txBox="1"/>
          <p:nvPr/>
        </p:nvSpPr>
        <p:spPr>
          <a:xfrm flipH="1">
            <a:off x="323528" y="4692501"/>
            <a:ext cx="5688633" cy="432000"/>
          </a:xfrm>
          <a:prstGeom prst="rect">
            <a:avLst/>
          </a:prstGeom>
          <a:solidFill>
            <a:schemeClr val="bg1"/>
          </a:solidFill>
        </p:spPr>
        <p:txBody>
          <a:bodyPr wrap="square" rtlCol="0">
            <a:spAutoFit/>
          </a:bodyPr>
          <a:lstStyle/>
          <a:p>
            <a:r>
              <a:rPr lang="fr-FR" sz="1100" b="1">
                <a:solidFill>
                  <a:srgbClr val="EC130E"/>
                </a:solidFill>
              </a:rPr>
              <a:t>*</a:t>
            </a:r>
            <a:r>
              <a:rPr lang="fr-FR" sz="1100">
                <a:solidFill>
                  <a:srgbClr val="0C5076"/>
                </a:solidFill>
              </a:rPr>
              <a:t> Oui-si : le candidat est accepté à condition de suivre un parcours de réussite </a:t>
            </a:r>
          </a:p>
          <a:p>
            <a:r>
              <a:rPr lang="fr-FR" sz="1100">
                <a:solidFill>
                  <a:srgbClr val="0C5076"/>
                </a:solidFill>
              </a:rPr>
              <a:t>(remise à niveau, tutorat..) </a:t>
            </a:r>
          </a:p>
          <a:p>
            <a:endParaRPr lang="fr-FR" sz="1200"/>
          </a:p>
        </p:txBody>
      </p:sp>
      <p:sp>
        <p:nvSpPr>
          <p:cNvPr id="32" name="Titre 1"/>
          <p:cNvSpPr>
            <a:spLocks noGrp="1"/>
          </p:cNvSpPr>
          <p:nvPr>
            <p:ph type="title"/>
          </p:nvPr>
        </p:nvSpPr>
        <p:spPr>
          <a:xfrm>
            <a:off x="359998" y="771550"/>
            <a:ext cx="8784001" cy="447614"/>
          </a:xfrm>
        </p:spPr>
        <p:txBody>
          <a:bodyPr/>
          <a:lstStyle/>
          <a:p>
            <a:r>
              <a:rPr lang="fr-FR" sz="2400" dirty="0"/>
              <a:t>Les réponses des formations </a:t>
            </a:r>
            <a:r>
              <a:rPr lang="fr-FR" sz="2400" dirty="0" smtClean="0"/>
              <a:t>et les choix des candidats</a:t>
            </a:r>
            <a:r>
              <a:rPr lang="fr-FR" sz="2400" dirty="0"/>
              <a:t/>
            </a:r>
            <a:br>
              <a:rPr lang="fr-FR" sz="2400" dirty="0"/>
            </a:br>
            <a:r>
              <a:rPr lang="fr-FR" sz="2400" dirty="0"/>
              <a:t/>
            </a:r>
            <a:br>
              <a:rPr lang="fr-FR" sz="2400" dirty="0"/>
            </a:br>
            <a:endParaRPr lang="fr-FR" sz="2400" dirty="0"/>
          </a:p>
        </p:txBody>
      </p:sp>
    </p:spTree>
    <p:extLst>
      <p:ext uri="{BB962C8B-B14F-4D97-AF65-F5344CB8AC3E}">
        <p14:creationId xmlns:p14="http://schemas.microsoft.com/office/powerpoint/2010/main" val="9337169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8857" y="771550"/>
            <a:ext cx="8369330" cy="740478"/>
          </a:xfrm>
        </p:spPr>
        <p:txBody>
          <a:bodyPr/>
          <a:lstStyle/>
          <a:p>
            <a:r>
              <a:rPr lang="fr-FR" sz="2400" dirty="0"/>
              <a:t>Des alertes dès qu’un candidat reçoit une proposition d’admission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05/01/2021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21</a:t>
            </a:fld>
            <a:endParaRPr lang="fr-FR"/>
          </a:p>
        </p:txBody>
      </p:sp>
      <p:sp>
        <p:nvSpPr>
          <p:cNvPr id="7" name="Espace réservé du texte 2"/>
          <p:cNvSpPr txBox="1">
            <a:spLocks/>
          </p:cNvSpPr>
          <p:nvPr/>
        </p:nvSpPr>
        <p:spPr>
          <a:xfrm>
            <a:off x="251522" y="1606528"/>
            <a:ext cx="6264694" cy="2261366"/>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3687" indent="-285750">
              <a:buSzTx/>
            </a:pPr>
            <a:r>
              <a:rPr kumimoji="0" lang="fr-FR" sz="1600" b="1" i="0" u="none" strike="noStrike" kern="1200" cap="none" spc="0" normalizeH="0" baseline="0" noProof="0">
                <a:ln>
                  <a:noFill/>
                </a:ln>
                <a:solidFill>
                  <a:srgbClr val="F28E65"/>
                </a:solidFill>
                <a:effectLst/>
                <a:uLnTx/>
                <a:uFillTx/>
                <a:ea typeface="+mn-ea"/>
                <a:cs typeface="+mn-cs"/>
              </a:rPr>
              <a:t>par SMS et par mail dans sa messagerie personnelle </a:t>
            </a:r>
            <a:r>
              <a:rPr kumimoji="0" lang="fr-FR" sz="1600" b="0" i="0" u="none" strike="noStrike" kern="1200" cap="none" spc="0" normalizeH="0" baseline="0" noProof="0">
                <a:ln>
                  <a:noFill/>
                </a:ln>
                <a:solidFill>
                  <a:srgbClr val="0C5076"/>
                </a:solidFill>
                <a:effectLst/>
                <a:uLnTx/>
                <a:uFillTx/>
                <a:ea typeface="+mn-ea"/>
                <a:cs typeface="+mn-cs"/>
              </a:rPr>
              <a:t>(rappel : une adresse mail valide et régulièrement consultée et un numéro de portable sont demandés au moment de l’inscription  </a:t>
            </a:r>
            <a:r>
              <a:rPr kumimoji="0" lang="fr-FR" sz="1600" b="0" i="0" u="none" strike="noStrike" kern="1200" cap="none" spc="0" normalizeH="0" baseline="0" noProof="0" err="1">
                <a:ln>
                  <a:noFill/>
                </a:ln>
                <a:solidFill>
                  <a:srgbClr val="0C5076"/>
                </a:solidFill>
                <a:effectLst/>
                <a:uLnTx/>
                <a:uFillTx/>
                <a:ea typeface="+mn-ea"/>
                <a:cs typeface="+mn-cs"/>
              </a:rPr>
              <a:t>Parcoursup</a:t>
            </a:r>
            <a:r>
              <a:rPr kumimoji="0" lang="fr-FR" sz="1600" b="0" i="0" u="none" strike="noStrike" kern="1200" cap="none" spc="0" normalizeH="0" baseline="0" noProof="0">
                <a:ln>
                  <a:noFill/>
                </a:ln>
                <a:solidFill>
                  <a:srgbClr val="0C5076"/>
                </a:solidFill>
                <a:effectLst/>
                <a:uLnTx/>
                <a:uFillTx/>
                <a:ea typeface="+mn-ea"/>
                <a:cs typeface="+mn-cs"/>
              </a:rPr>
              <a:t>)</a:t>
            </a:r>
            <a:endParaRPr kumimoji="0" lang="fr-FR" sz="1600" b="1" i="0" u="none" strike="noStrike" kern="1200" cap="none" spc="0" normalizeH="0" baseline="0" noProof="0">
              <a:ln>
                <a:noFill/>
              </a:ln>
              <a:solidFill>
                <a:srgbClr val="0C5076"/>
              </a:solidFill>
              <a:effectLst/>
              <a:uLnTx/>
              <a:uFillTx/>
              <a:ea typeface="+mn-ea"/>
              <a:cs typeface="+mn-cs"/>
            </a:endParaRPr>
          </a:p>
          <a:p>
            <a:pPr marL="293687" indent="-285750">
              <a:buSzTx/>
            </a:pPr>
            <a:r>
              <a:rPr kumimoji="0" lang="fr-FR" sz="1600" b="1" i="0" u="none" strike="noStrike" kern="1200" cap="none" spc="0" normalizeH="0" baseline="0" noProof="0">
                <a:ln>
                  <a:noFill/>
                </a:ln>
                <a:solidFill>
                  <a:srgbClr val="F28E65"/>
                </a:solidFill>
                <a:effectLst/>
                <a:uLnTx/>
                <a:uFillTx/>
                <a:ea typeface="+mn-ea"/>
                <a:cs typeface="+mn-cs"/>
              </a:rPr>
              <a:t>par notification sur l’application </a:t>
            </a:r>
            <a:r>
              <a:rPr kumimoji="0" lang="fr-FR" sz="1600" b="1" i="0" u="none" strike="noStrike" kern="1200" cap="none" spc="0" normalizeH="0" baseline="0" noProof="0" err="1">
                <a:ln>
                  <a:noFill/>
                </a:ln>
                <a:solidFill>
                  <a:srgbClr val="F28E65"/>
                </a:solidFill>
                <a:effectLst/>
                <a:uLnTx/>
                <a:uFillTx/>
                <a:ea typeface="+mn-ea"/>
                <a:cs typeface="+mn-cs"/>
              </a:rPr>
              <a:t>Parcoursup</a:t>
            </a:r>
            <a:r>
              <a:rPr kumimoji="0" lang="fr-FR" sz="1600" b="1" i="0" u="none" strike="noStrike" kern="1200" cap="none" spc="0" normalizeH="0" baseline="0" noProof="0">
                <a:ln>
                  <a:noFill/>
                </a:ln>
                <a:solidFill>
                  <a:srgbClr val="F28E65"/>
                </a:solidFill>
                <a:effectLst/>
                <a:uLnTx/>
                <a:uFillTx/>
                <a:ea typeface="+mn-ea"/>
                <a:cs typeface="+mn-cs"/>
              </a:rPr>
              <a:t> </a:t>
            </a:r>
            <a:r>
              <a:rPr kumimoji="0" lang="fr-FR" sz="1600" b="0" i="0" u="none" strike="noStrike" kern="1200" cap="none" spc="0" normalizeH="0" baseline="0" noProof="0">
                <a:ln>
                  <a:noFill/>
                </a:ln>
                <a:solidFill>
                  <a:srgbClr val="0C5076"/>
                </a:solidFill>
                <a:effectLst/>
                <a:uLnTx/>
                <a:uFillTx/>
                <a:ea typeface="+mn-ea"/>
                <a:cs typeface="+mn-cs"/>
              </a:rPr>
              <a:t>(application</a:t>
            </a:r>
            <a:r>
              <a:rPr kumimoji="0" lang="fr-FR" sz="1600" b="0" i="0" u="none" strike="noStrike" kern="1200" cap="none" spc="0" normalizeH="0" noProof="0">
                <a:ln>
                  <a:noFill/>
                </a:ln>
                <a:solidFill>
                  <a:srgbClr val="0C5076"/>
                </a:solidFill>
                <a:effectLst/>
                <a:uLnTx/>
                <a:uFillTx/>
                <a:ea typeface="+mn-ea"/>
                <a:cs typeface="+mn-cs"/>
              </a:rPr>
              <a:t> </a:t>
            </a:r>
            <a:r>
              <a:rPr kumimoji="0" lang="fr-FR" sz="1600" b="0" i="0" u="none" strike="noStrike" kern="1200" cap="none" spc="0" normalizeH="0" baseline="0" noProof="0">
                <a:ln>
                  <a:noFill/>
                </a:ln>
                <a:solidFill>
                  <a:srgbClr val="0C5076"/>
                </a:solidFill>
                <a:effectLst/>
                <a:uLnTx/>
                <a:uFillTx/>
                <a:ea typeface="+mn-ea"/>
                <a:cs typeface="+mn-cs"/>
              </a:rPr>
              <a:t>téléchargeable à partir du 27 mai)</a:t>
            </a:r>
            <a:endParaRPr kumimoji="0" lang="fr-FR" sz="1600" b="0" i="0" u="none" strike="noStrike" kern="1200" cap="none" spc="0" normalizeH="0" baseline="0" noProof="0">
              <a:ln>
                <a:noFill/>
              </a:ln>
              <a:solidFill>
                <a:srgbClr val="3D566E"/>
              </a:solidFill>
              <a:effectLst/>
              <a:uLnTx/>
              <a:uFillTx/>
              <a:ea typeface="+mn-ea"/>
              <a:cs typeface="+mn-cs"/>
            </a:endParaRPr>
          </a:p>
          <a:p>
            <a:pPr marL="293687" indent="-285750">
              <a:buSzTx/>
            </a:pPr>
            <a:r>
              <a:rPr kumimoji="0" lang="fr-FR" sz="1600" b="1" i="0" u="none" strike="noStrike" kern="1200" cap="none" spc="0" normalizeH="0" baseline="0" noProof="0">
                <a:ln>
                  <a:noFill/>
                </a:ln>
                <a:solidFill>
                  <a:srgbClr val="F28E65"/>
                </a:solidFill>
                <a:effectLst/>
                <a:uLnTx/>
                <a:uFillTx/>
                <a:ea typeface="+mn-ea"/>
                <a:cs typeface="+mn-cs"/>
              </a:rPr>
              <a:t>dans la messagerie intégrée au dossier </a:t>
            </a:r>
            <a:r>
              <a:rPr kumimoji="0" lang="fr-FR" sz="1600" b="0" i="0" u="none" strike="noStrike" kern="1200" cap="none" spc="0" normalizeH="0" baseline="0" noProof="0">
                <a:ln>
                  <a:noFill/>
                </a:ln>
                <a:solidFill>
                  <a:srgbClr val="0C5076"/>
                </a:solidFill>
                <a:effectLst/>
                <a:uLnTx/>
                <a:uFillTx/>
                <a:ea typeface="+mn-ea"/>
                <a:cs typeface="+mn-cs"/>
              </a:rPr>
              <a:t>candidat sur Parcoursup</a:t>
            </a:r>
          </a:p>
          <a:p>
            <a:pPr marL="457200" marR="0" lvl="1" indent="0" algn="l" defTabSz="457200" rtl="0" eaLnBrk="1" fontAlgn="auto" latinLnBrk="0" hangingPunct="1">
              <a:lnSpc>
                <a:spcPct val="100000"/>
              </a:lnSpc>
              <a:spcBef>
                <a:spcPct val="20000"/>
              </a:spcBef>
              <a:spcAft>
                <a:spcPts val="0"/>
              </a:spcAft>
              <a:buClr>
                <a:srgbClr val="FF0000"/>
              </a:buClr>
              <a:buSzTx/>
              <a:buFont typeface="Arial-ItalicMT" charset="0"/>
              <a:buNone/>
              <a:tabLst/>
              <a:defRPr/>
            </a:pPr>
            <a:endParaRPr kumimoji="0" lang="fr-FR" sz="1100" b="0"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a:ln>
                <a:noFill/>
              </a:ln>
              <a:solidFill>
                <a:srgbClr val="3D566E"/>
              </a:solidFill>
              <a:effectLst/>
              <a:uLnTx/>
              <a:uFillTx/>
              <a:ea typeface="+mn-ea"/>
              <a:cs typeface="+mn-cs"/>
            </a:endParaRPr>
          </a:p>
        </p:txBody>
      </p:sp>
      <p:sp>
        <p:nvSpPr>
          <p:cNvPr id="8" name="Espace réservé du numéro de diapositive 3"/>
          <p:cNvSpPr txBox="1">
            <a:spLocks/>
          </p:cNvSpPr>
          <p:nvPr/>
        </p:nvSpPr>
        <p:spPr>
          <a:xfrm>
            <a:off x="8340049" y="6285507"/>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mtClean="0">
                <a:solidFill>
                  <a:prstClr val="white"/>
                </a:solidFill>
                <a:latin typeface="Calibri"/>
              </a:rPr>
              <a:pPr/>
              <a:t>21</a:t>
            </a:fld>
            <a:endParaRPr lang="fr-FR">
              <a:solidFill>
                <a:prstClr val="white"/>
              </a:solidFill>
              <a:latin typeface="Calibri"/>
            </a:endParaRPr>
          </a:p>
        </p:txBody>
      </p:sp>
      <p:sp>
        <p:nvSpPr>
          <p:cNvPr id="10" name="Rectangle à coins arrondis 9"/>
          <p:cNvSpPr/>
          <p:nvPr/>
        </p:nvSpPr>
        <p:spPr>
          <a:xfrm>
            <a:off x="293048" y="3816424"/>
            <a:ext cx="6336703" cy="843558"/>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lvl="1" defTabSz="457200">
              <a:lnSpc>
                <a:spcPct val="90000"/>
              </a:lnSpc>
              <a:buSzPct val="100000"/>
              <a:defRPr/>
            </a:pPr>
            <a:r>
              <a:rPr lang="fr-FR" sz="1600" b="1" i="1" u="sng" dirty="0">
                <a:solidFill>
                  <a:srgbClr val="F28E65"/>
                </a:solidFill>
              </a:rPr>
              <a:t>Info</a:t>
            </a:r>
            <a:r>
              <a:rPr lang="fr-FR" sz="1600" b="1" kern="0" dirty="0">
                <a:solidFill>
                  <a:schemeClr val="bg1"/>
                </a:solidFill>
              </a:rPr>
              <a:t> </a:t>
            </a:r>
            <a:r>
              <a:rPr lang="fr-FR" sz="1600" kern="0" dirty="0">
                <a:solidFill>
                  <a:schemeClr val="bg1"/>
                </a:solidFill>
              </a:rPr>
              <a:t>: les parents </a:t>
            </a:r>
            <a:r>
              <a:rPr lang="fr-FR" sz="1600" kern="0" dirty="0" smtClean="0">
                <a:solidFill>
                  <a:schemeClr val="bg1"/>
                </a:solidFill>
              </a:rPr>
              <a:t>sont </a:t>
            </a:r>
            <a:r>
              <a:rPr lang="fr-FR" sz="1600" kern="0" dirty="0">
                <a:solidFill>
                  <a:schemeClr val="bg1"/>
                </a:solidFill>
              </a:rPr>
              <a:t>également prévenus lorsqu’ils ont renseigné leur adresse mail et leur numéro de portable dans le dossier Parcoursup de leur enfant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1275606"/>
            <a:ext cx="2051053" cy="3086075"/>
          </a:xfrm>
          <a:prstGeom prst="rect">
            <a:avLst/>
          </a:prstGeom>
        </p:spPr>
      </p:pic>
    </p:spTree>
    <p:extLst>
      <p:ext uri="{BB962C8B-B14F-4D97-AF65-F5344CB8AC3E}">
        <p14:creationId xmlns:p14="http://schemas.microsoft.com/office/powerpoint/2010/main" val="10849049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2086" y="153873"/>
            <a:ext cx="7570032" cy="509665"/>
          </a:xfrm>
          <a:solidFill>
            <a:srgbClr val="0C5076"/>
          </a:solidFill>
        </p:spPr>
        <p:txBody>
          <a:bodyPr/>
          <a:lstStyle/>
          <a:p>
            <a:r>
              <a:rPr lang="fr-FR" sz="2400" dirty="0">
                <a:solidFill>
                  <a:schemeClr val="bg1"/>
                </a:solidFill>
              </a:rPr>
              <a:t>Comment répondre aux propositions d’admission ? </a:t>
            </a:r>
            <a:br>
              <a:rPr lang="fr-FR" sz="2400" dirty="0">
                <a:solidFill>
                  <a:schemeClr val="bg1"/>
                </a:solidFill>
              </a:rPr>
            </a:br>
            <a:endParaRPr lang="fr-FR" sz="2400" dirty="0">
              <a:solidFill>
                <a:schemeClr val="bg1"/>
              </a:solidFill>
            </a:endParaRPr>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t>05/01/2021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22</a:t>
            </a:fld>
            <a:endParaRPr lang="fr-FR"/>
          </a:p>
        </p:txBody>
      </p:sp>
      <p:sp>
        <p:nvSpPr>
          <p:cNvPr id="4" name="Espace réservé du contenu 3"/>
          <p:cNvSpPr>
            <a:spLocks noGrp="1"/>
          </p:cNvSpPr>
          <p:nvPr>
            <p:ph sz="quarter" idx="14"/>
          </p:nvPr>
        </p:nvSpPr>
        <p:spPr>
          <a:xfrm>
            <a:off x="161579" y="836616"/>
            <a:ext cx="8784002" cy="1232028"/>
          </a:xfrm>
        </p:spPr>
        <p:txBody>
          <a:bodyPr/>
          <a:lstStyle/>
          <a:p>
            <a:pPr lvl="0" defTabSz="457200">
              <a:spcBef>
                <a:spcPct val="20000"/>
              </a:spcBef>
              <a:spcAft>
                <a:spcPts val="0"/>
              </a:spcAft>
              <a:buClr>
                <a:srgbClr val="FF0000"/>
              </a:buClr>
              <a:buSzPct val="100000"/>
            </a:pPr>
            <a:r>
              <a:rPr lang="fr-FR" sz="1800" b="1" dirty="0"/>
              <a:t>Les délais à respecter </a:t>
            </a:r>
            <a:r>
              <a:rPr lang="fr-FR" sz="1800" b="1" dirty="0">
                <a:solidFill>
                  <a:srgbClr val="3D566E"/>
                </a:solidFill>
              </a:rPr>
              <a:t>pour accepter (ou refuser) une proposition d’admission :</a:t>
            </a:r>
            <a:endParaRPr lang="fr-FR" sz="1800" b="1" dirty="0">
              <a:solidFill>
                <a:srgbClr val="F28E65"/>
              </a:solidFill>
            </a:endParaRPr>
          </a:p>
          <a:p>
            <a:pPr marL="627063" lvl="1" indent="-169863" defTabSz="457200">
              <a:spcBef>
                <a:spcPct val="20000"/>
              </a:spcBef>
              <a:spcAft>
                <a:spcPts val="0"/>
              </a:spcAft>
              <a:buClr>
                <a:srgbClr val="ED7454"/>
              </a:buClr>
            </a:pPr>
            <a:r>
              <a:rPr lang="fr-FR" sz="1800" b="1" dirty="0">
                <a:solidFill>
                  <a:srgbClr val="ED7454"/>
                </a:solidFill>
              </a:rPr>
              <a:t>Propositions reçues le 27 mai 2021 </a:t>
            </a:r>
            <a:r>
              <a:rPr lang="fr-FR" sz="1800" b="1" dirty="0">
                <a:solidFill>
                  <a:srgbClr val="0C5076"/>
                </a:solidFill>
              </a:rPr>
              <a:t>:</a:t>
            </a:r>
            <a:r>
              <a:rPr lang="fr-FR" sz="1800" b="1" dirty="0">
                <a:solidFill>
                  <a:srgbClr val="ED7454"/>
                </a:solidFill>
              </a:rPr>
              <a:t> </a:t>
            </a:r>
            <a:r>
              <a:rPr lang="fr-FR" sz="1800" b="1" dirty="0">
                <a:solidFill>
                  <a:srgbClr val="3D566E"/>
                </a:solidFill>
              </a:rPr>
              <a:t>vous avez 5 jours pour répondre (J+4)</a:t>
            </a:r>
          </a:p>
          <a:p>
            <a:pPr marL="627063" lvl="1" indent="-169863" defTabSz="457200">
              <a:spcBef>
                <a:spcPct val="20000"/>
              </a:spcBef>
              <a:spcAft>
                <a:spcPts val="0"/>
              </a:spcAft>
              <a:buClr>
                <a:srgbClr val="ED7454"/>
              </a:buClr>
            </a:pPr>
            <a:r>
              <a:rPr lang="fr-FR" sz="1800" b="1" dirty="0">
                <a:solidFill>
                  <a:srgbClr val="ED7454"/>
                </a:solidFill>
              </a:rPr>
              <a:t>Propositions reçues à partir du 28 mai 2021 </a:t>
            </a:r>
            <a:r>
              <a:rPr lang="fr-FR" sz="1800" b="1" dirty="0">
                <a:solidFill>
                  <a:srgbClr val="3D566E"/>
                </a:solidFill>
              </a:rPr>
              <a:t>: vous avez 3 jours pour répondre (J+2)</a:t>
            </a:r>
            <a:endParaRPr lang="fr-FR" sz="1800" dirty="0">
              <a:solidFill>
                <a:srgbClr val="3D566E"/>
              </a:solidFill>
            </a:endParaRPr>
          </a:p>
          <a:p>
            <a:pPr marL="627063" lvl="1" indent="-169863" defTabSz="457200">
              <a:spcBef>
                <a:spcPct val="20000"/>
              </a:spcBef>
              <a:spcAft>
                <a:spcPts val="0"/>
              </a:spcAft>
              <a:buClr>
                <a:srgbClr val="FF0000"/>
              </a:buClr>
              <a:buFont typeface="Arial-ItalicMT" charset="0"/>
              <a:buChar char="&gt;"/>
            </a:pPr>
            <a:endParaRPr lang="fr-FR" sz="2000" dirty="0">
              <a:solidFill>
                <a:srgbClr val="3D566E"/>
              </a:solidFill>
              <a:latin typeface="Calibri"/>
            </a:endParaRPr>
          </a:p>
          <a:p>
            <a:pPr marL="627063" lvl="1" indent="-169863" defTabSz="457200">
              <a:spcBef>
                <a:spcPct val="20000"/>
              </a:spcBef>
              <a:spcAft>
                <a:spcPts val="0"/>
              </a:spcAft>
              <a:buClr>
                <a:srgbClr val="FF0000"/>
              </a:buClr>
              <a:buFont typeface="Arial-ItalicMT" charset="0"/>
              <a:buChar char="&gt;"/>
            </a:pPr>
            <a:endParaRPr lang="fr-FR" sz="2000" dirty="0">
              <a:solidFill>
                <a:srgbClr val="3D566E"/>
              </a:solidFill>
              <a:latin typeface="Calibri"/>
            </a:endParaRPr>
          </a:p>
          <a:p>
            <a:endParaRPr lang="fr-FR" dirty="0"/>
          </a:p>
        </p:txBody>
      </p:sp>
      <p:sp>
        <p:nvSpPr>
          <p:cNvPr id="7" name="Rectangle à coins arrondis 6"/>
          <p:cNvSpPr/>
          <p:nvPr/>
        </p:nvSpPr>
        <p:spPr>
          <a:xfrm>
            <a:off x="161579" y="2068644"/>
            <a:ext cx="8527424" cy="859714"/>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dirty="0"/>
              <a:t>A savoir </a:t>
            </a:r>
            <a:r>
              <a:rPr lang="fr-FR" dirty="0" smtClean="0"/>
              <a:t>: </a:t>
            </a:r>
            <a:r>
              <a:rPr lang="fr-FR" sz="1600" dirty="0" smtClean="0"/>
              <a:t> </a:t>
            </a:r>
            <a:r>
              <a:rPr lang="fr-FR" sz="1600" dirty="0"/>
              <a:t>Les dates limites pour accepter ou refuser une proposition sont affichées  clairement dans le dossier candidat. </a:t>
            </a:r>
            <a:r>
              <a:rPr lang="fr-FR" sz="1600" dirty="0" smtClean="0"/>
              <a:t> </a:t>
            </a:r>
            <a:r>
              <a:rPr lang="fr-FR" sz="1600" dirty="0"/>
              <a:t>Si le candidat ne répond pas dans les délais, la proposition d’admission est supprimée</a:t>
            </a:r>
          </a:p>
        </p:txBody>
      </p:sp>
      <p:sp>
        <p:nvSpPr>
          <p:cNvPr id="3" name="Rectangle 2"/>
          <p:cNvSpPr/>
          <p:nvPr/>
        </p:nvSpPr>
        <p:spPr>
          <a:xfrm>
            <a:off x="232086" y="3038482"/>
            <a:ext cx="8527423" cy="1668149"/>
          </a:xfrm>
          <a:prstGeom prst="rect">
            <a:avLst/>
          </a:prstGeom>
        </p:spPr>
        <p:txBody>
          <a:bodyPr wrap="square">
            <a:spAutoFit/>
          </a:bodyPr>
          <a:lstStyle/>
          <a:p>
            <a:pPr marL="285750" lvl="0" indent="-285750" defTabSz="457200">
              <a:spcBef>
                <a:spcPct val="20000"/>
              </a:spcBef>
              <a:spcAft>
                <a:spcPts val="0"/>
              </a:spcAft>
              <a:buClr>
                <a:srgbClr val="FF0000"/>
              </a:buClr>
              <a:buSzPct val="100000"/>
              <a:buFont typeface="Wingdings" panose="05000000000000000000" pitchFamily="2" charset="2"/>
              <a:buChar char="Ø"/>
            </a:pPr>
            <a:r>
              <a:rPr lang="fr-FR" sz="1600" b="1" dirty="0">
                <a:solidFill>
                  <a:srgbClr val="3D566E"/>
                </a:solidFill>
              </a:rPr>
              <a:t>Le lycéen reçoit une seule proposition d’admission et il a des vœux en attente :</a:t>
            </a:r>
          </a:p>
          <a:p>
            <a:pPr marL="627063" lvl="1" indent="-169863" defTabSz="457200">
              <a:spcBef>
                <a:spcPct val="20000"/>
              </a:spcBef>
              <a:spcAft>
                <a:spcPts val="0"/>
              </a:spcAft>
              <a:buClr>
                <a:srgbClr val="FF0000"/>
              </a:buClr>
            </a:pPr>
            <a:r>
              <a:rPr lang="fr-FR" sz="1600" dirty="0" smtClean="0">
                <a:solidFill>
                  <a:srgbClr val="0C5076"/>
                </a:solidFill>
              </a:rPr>
              <a:t>- Il</a:t>
            </a:r>
            <a:r>
              <a:rPr lang="fr-FR" sz="1600" dirty="0" smtClean="0">
                <a:solidFill>
                  <a:srgbClr val="3D566E"/>
                </a:solidFill>
              </a:rPr>
              <a:t> </a:t>
            </a:r>
            <a:r>
              <a:rPr lang="fr-FR" sz="1600" dirty="0">
                <a:solidFill>
                  <a:srgbClr val="ED7454"/>
                </a:solidFill>
              </a:rPr>
              <a:t>accepte la proposition </a:t>
            </a:r>
            <a:r>
              <a:rPr lang="fr-FR" sz="1600" dirty="0">
                <a:solidFill>
                  <a:srgbClr val="0C5076"/>
                </a:solidFill>
              </a:rPr>
              <a:t>(ou y renonce). Il peut ensuite indiquer les vœux en attente qu’il souhaite conserver</a:t>
            </a:r>
          </a:p>
          <a:p>
            <a:pPr marL="627063" lvl="1" indent="-169863" defTabSz="457200">
              <a:spcBef>
                <a:spcPct val="20000"/>
              </a:spcBef>
              <a:spcAft>
                <a:spcPts val="0"/>
              </a:spcAft>
              <a:buClr>
                <a:srgbClr val="FF0000"/>
              </a:buClr>
            </a:pPr>
            <a:r>
              <a:rPr lang="fr-FR" sz="1600" dirty="0" smtClean="0">
                <a:solidFill>
                  <a:srgbClr val="0C5076"/>
                </a:solidFill>
              </a:rPr>
              <a:t>- S’il </a:t>
            </a:r>
            <a:r>
              <a:rPr lang="fr-FR" sz="1600" dirty="0">
                <a:solidFill>
                  <a:srgbClr val="0C5076"/>
                </a:solidFill>
              </a:rPr>
              <a:t>accepte définitivement la proposition, cela signifie qu’il renonce à tous ses autres vœux.  Il consulte alors les </a:t>
            </a:r>
            <a:r>
              <a:rPr lang="fr-FR" sz="1600" dirty="0">
                <a:solidFill>
                  <a:srgbClr val="F28E65"/>
                </a:solidFill>
              </a:rPr>
              <a:t>modalités d’inscription administrative </a:t>
            </a:r>
            <a:r>
              <a:rPr lang="fr-FR" sz="1600" dirty="0">
                <a:solidFill>
                  <a:srgbClr val="0C5076"/>
                </a:solidFill>
              </a:rPr>
              <a:t>de la formation acceptée</a:t>
            </a:r>
          </a:p>
        </p:txBody>
      </p:sp>
    </p:spTree>
    <p:extLst>
      <p:ext uri="{BB962C8B-B14F-4D97-AF65-F5344CB8AC3E}">
        <p14:creationId xmlns:p14="http://schemas.microsoft.com/office/powerpoint/2010/main" val="1380543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951" y="727613"/>
            <a:ext cx="9001593" cy="1371009"/>
          </a:xfrm>
        </p:spPr>
        <p:txBody>
          <a:bodyPr/>
          <a:lstStyle/>
          <a:p>
            <a:pPr marL="285750" lvl="0" indent="-285750" defTabSz="457200">
              <a:spcBef>
                <a:spcPct val="20000"/>
              </a:spcBef>
              <a:spcAft>
                <a:spcPts val="0"/>
              </a:spcAft>
              <a:buClr>
                <a:srgbClr val="FF0000"/>
              </a:buClr>
              <a:buSzPct val="100000"/>
              <a:buFont typeface="Wingdings" panose="05000000000000000000" pitchFamily="2" charset="2"/>
              <a:buChar char="Ø"/>
            </a:pPr>
            <a:r>
              <a:rPr lang="fr-FR" sz="1800" dirty="0"/>
              <a:t>Le lycéen reçoit plusieurs propositions d’admission et il a des vœux en attente :</a:t>
            </a:r>
            <a:br>
              <a:rPr lang="fr-FR" sz="1800" dirty="0"/>
            </a:br>
            <a:r>
              <a:rPr lang="fr-FR" sz="1800" dirty="0" smtClean="0"/>
              <a:t>-   </a:t>
            </a:r>
            <a:r>
              <a:rPr lang="fr-FR" sz="1600" b="0" dirty="0" smtClean="0"/>
              <a:t>Il </a:t>
            </a:r>
            <a:r>
              <a:rPr lang="fr-FR" sz="1600" b="0" dirty="0">
                <a:solidFill>
                  <a:srgbClr val="ED7454"/>
                </a:solidFill>
              </a:rPr>
              <a:t>ne peut accepter qu’une seule proposition à la fois</a:t>
            </a:r>
            <a:r>
              <a:rPr lang="fr-FR" sz="1600" b="0" dirty="0">
                <a:solidFill>
                  <a:srgbClr val="3D566E"/>
                </a:solidFill>
              </a:rPr>
              <a:t>. </a:t>
            </a:r>
            <a:r>
              <a:rPr lang="fr-FR" sz="1600" b="0" dirty="0"/>
              <a:t>En faisant un choix entre plusieurs propositions, il libère des places pour d’autres candidats en attente </a:t>
            </a:r>
            <a:br>
              <a:rPr lang="fr-FR" sz="1600" b="0" dirty="0"/>
            </a:br>
            <a:r>
              <a:rPr lang="fr-FR" sz="1600" b="0" dirty="0" smtClean="0"/>
              <a:t>-   Il </a:t>
            </a:r>
            <a:r>
              <a:rPr lang="fr-FR" sz="1600" b="0" dirty="0"/>
              <a:t>peut indiquer les vœux en attente qu’il souhaite conserver</a:t>
            </a:r>
            <a:br>
              <a:rPr lang="fr-FR" sz="1600" b="0" dirty="0"/>
            </a:br>
            <a:r>
              <a:rPr lang="fr-FR" sz="1600" b="0" dirty="0" smtClean="0"/>
              <a:t>-   S’il </a:t>
            </a:r>
            <a:r>
              <a:rPr lang="fr-FR" sz="1600" b="0" dirty="0"/>
              <a:t>accepte définitivement une proposition, cela signifie qu’il renonce aux autres vœux</a:t>
            </a:r>
            <a:r>
              <a:rPr lang="fr-FR" sz="1600" b="0" dirty="0">
                <a:solidFill>
                  <a:srgbClr val="3D566E"/>
                </a:solidFill>
              </a:rPr>
              <a:t>. </a:t>
            </a:r>
            <a:r>
              <a:rPr lang="fr-FR" sz="1600" b="0" dirty="0"/>
              <a:t>Il consulte alors les </a:t>
            </a:r>
            <a:r>
              <a:rPr lang="fr-FR" sz="1600" b="0" dirty="0">
                <a:solidFill>
                  <a:srgbClr val="F28E65"/>
                </a:solidFill>
              </a:rPr>
              <a:t>modalités d’inscription administrative </a:t>
            </a:r>
            <a:r>
              <a:rPr lang="fr-FR" sz="1600" b="0" dirty="0"/>
              <a:t>de la formation acceptée</a:t>
            </a:r>
            <a:r>
              <a:rPr lang="fr-FR" sz="1600" dirty="0"/>
              <a:t/>
            </a:r>
            <a:br>
              <a:rPr lang="fr-FR" sz="1600" dirty="0"/>
            </a:br>
            <a:r>
              <a:rPr lang="fr-FR" sz="2400" dirty="0"/>
              <a:t/>
            </a:r>
            <a:br>
              <a:rPr lang="fr-FR" sz="2400" dirty="0"/>
            </a:br>
            <a:endParaRPr lang="fr-FR" sz="2400" dirty="0"/>
          </a:p>
        </p:txBody>
      </p:sp>
      <p:sp>
        <p:nvSpPr>
          <p:cNvPr id="3" name="Espace réservé du contenu 2"/>
          <p:cNvSpPr>
            <a:spLocks noGrp="1"/>
          </p:cNvSpPr>
          <p:nvPr>
            <p:ph sz="quarter" idx="14"/>
          </p:nvPr>
        </p:nvSpPr>
        <p:spPr>
          <a:xfrm>
            <a:off x="74951" y="2098622"/>
            <a:ext cx="8840249" cy="3363878"/>
          </a:xfrm>
        </p:spPr>
        <p:txBody>
          <a:bodyPr/>
          <a:lstStyle/>
          <a:p>
            <a:pPr marL="285750" lvl="0" indent="-285750" defTabSz="457200">
              <a:spcBef>
                <a:spcPct val="20000"/>
              </a:spcBef>
              <a:spcAft>
                <a:spcPts val="0"/>
              </a:spcAft>
              <a:buClr>
                <a:srgbClr val="FF0000"/>
              </a:buClr>
              <a:buSzPct val="100000"/>
              <a:buFont typeface="Wingdings" panose="05000000000000000000" pitchFamily="2" charset="2"/>
              <a:buChar char="Ø"/>
            </a:pPr>
            <a:r>
              <a:rPr lang="fr-FR" sz="1800" b="1" dirty="0"/>
              <a:t>Le lycéen ne reçoit que des réponses « en attente »</a:t>
            </a:r>
          </a:p>
          <a:p>
            <a:pPr marL="457200" lvl="1" indent="0" defTabSz="457200">
              <a:spcBef>
                <a:spcPct val="20000"/>
              </a:spcBef>
              <a:spcAft>
                <a:spcPts val="0"/>
              </a:spcAft>
              <a:buClr>
                <a:srgbClr val="FF0000"/>
              </a:buClr>
              <a:buNone/>
            </a:pPr>
            <a:r>
              <a:rPr lang="fr-FR" sz="1600" dirty="0" smtClean="0">
                <a:solidFill>
                  <a:srgbClr val="0C5076"/>
                </a:solidFill>
              </a:rPr>
              <a:t>- Des </a:t>
            </a:r>
            <a:r>
              <a:rPr lang="fr-FR" sz="1600" dirty="0">
                <a:solidFill>
                  <a:srgbClr val="ED7454"/>
                </a:solidFill>
              </a:rPr>
              <a:t>indicateurs</a:t>
            </a:r>
            <a:r>
              <a:rPr lang="fr-FR" sz="1600" dirty="0">
                <a:solidFill>
                  <a:srgbClr val="0C5076"/>
                </a:solidFill>
              </a:rPr>
              <a:t> s’affichent dans son dossier pour chaque vœu en attente et l’aident à </a:t>
            </a:r>
            <a:r>
              <a:rPr lang="fr-FR" sz="1600" dirty="0">
                <a:solidFill>
                  <a:srgbClr val="ED7454"/>
                </a:solidFill>
              </a:rPr>
              <a:t>suivre sa situation </a:t>
            </a:r>
            <a:r>
              <a:rPr lang="fr-FR" sz="1600" dirty="0">
                <a:solidFill>
                  <a:srgbClr val="0C5076"/>
                </a:solidFill>
              </a:rPr>
              <a:t>qui évolue jusqu’au 14 juillet </a:t>
            </a:r>
            <a:r>
              <a:rPr lang="fr-FR" sz="1600" dirty="0" smtClean="0">
                <a:solidFill>
                  <a:srgbClr val="0C5076"/>
                </a:solidFill>
              </a:rPr>
              <a:t>en </a:t>
            </a:r>
            <a:r>
              <a:rPr lang="fr-FR" sz="1600" dirty="0">
                <a:solidFill>
                  <a:srgbClr val="0C5076"/>
                </a:solidFill>
              </a:rPr>
              <a:t>fonction des places libérées par d’autres candidats</a:t>
            </a:r>
          </a:p>
          <a:p>
            <a:pPr marL="285750" lvl="0" indent="-285750" defTabSz="457200">
              <a:spcBef>
                <a:spcPct val="20000"/>
              </a:spcBef>
              <a:spcAft>
                <a:spcPts val="0"/>
              </a:spcAft>
              <a:buClr>
                <a:srgbClr val="FF0000"/>
              </a:buClr>
              <a:buSzPct val="100000"/>
              <a:buFont typeface="Wingdings" panose="05000000000000000000" pitchFamily="2" charset="2"/>
              <a:buChar char="Ø"/>
            </a:pPr>
            <a:r>
              <a:rPr lang="fr-FR" sz="1800" b="1" dirty="0" smtClean="0"/>
              <a:t>Le </a:t>
            </a:r>
            <a:r>
              <a:rPr lang="fr-FR" sz="1800" b="1" dirty="0"/>
              <a:t>lycéen ne reçoit que des réponses négatives (dans le cas où il n’a formulé que des vœux pour des formations sélectives)</a:t>
            </a:r>
          </a:p>
          <a:p>
            <a:pPr marL="457200" lvl="1" indent="0" defTabSz="457200">
              <a:spcBef>
                <a:spcPct val="20000"/>
              </a:spcBef>
              <a:spcAft>
                <a:spcPts val="0"/>
              </a:spcAft>
              <a:buClr>
                <a:srgbClr val="FF0000"/>
              </a:buClr>
              <a:buNone/>
            </a:pPr>
            <a:r>
              <a:rPr lang="fr-FR" sz="1600" dirty="0" smtClean="0">
                <a:solidFill>
                  <a:srgbClr val="0C5076"/>
                </a:solidFill>
              </a:rPr>
              <a:t>- Dès </a:t>
            </a:r>
            <a:r>
              <a:rPr lang="fr-FR" sz="1600" dirty="0">
                <a:solidFill>
                  <a:srgbClr val="0C5076"/>
                </a:solidFill>
              </a:rPr>
              <a:t>le 27 mai 2021, il peut demander un conseil ou un accompagnement individuel ou collectif dans son lycée ou dans un CIO pour envisager d’autres choix de formation et préparer la phase complémentaire à partir du 16 juin 2021. </a:t>
            </a:r>
            <a:endParaRPr lang="fr-FR" sz="1800" dirty="0">
              <a:solidFill>
                <a:srgbClr val="0C5076"/>
              </a:solidFill>
            </a:endParaRPr>
          </a:p>
          <a:p>
            <a:pPr marL="177800" lvl="0" indent="-177800" defTabSz="457200">
              <a:spcAft>
                <a:spcPts val="0"/>
              </a:spcAft>
              <a:buClr>
                <a:srgbClr val="FF0000"/>
              </a:buClr>
              <a:buSzPct val="100000"/>
              <a:buFont typeface="Lucida Grande"/>
              <a:buChar char="&gt;"/>
            </a:pPr>
            <a:endParaRPr lang="fr-FR" sz="1100" dirty="0">
              <a:solidFill>
                <a:srgbClr val="3D566E"/>
              </a:solidFill>
            </a:endParaRPr>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t>05/01/2021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23</a:t>
            </a:fld>
            <a:endParaRPr lang="fr-FR"/>
          </a:p>
        </p:txBody>
      </p:sp>
      <p:sp>
        <p:nvSpPr>
          <p:cNvPr id="7" name="Rectangle à coins arrondis 6"/>
          <p:cNvSpPr/>
          <p:nvPr/>
        </p:nvSpPr>
        <p:spPr>
          <a:xfrm>
            <a:off x="191664" y="4526571"/>
            <a:ext cx="8527424" cy="532609"/>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sz="1600" b="1" i="1" u="sng" dirty="0">
                <a:solidFill>
                  <a:srgbClr val="ED7454"/>
                </a:solidFill>
              </a:rPr>
              <a:t>A savoir </a:t>
            </a:r>
            <a:r>
              <a:rPr lang="fr-FR" sz="1600" dirty="0"/>
              <a:t>: la phase complémentaire permet de formuler jusqu’à 10 </a:t>
            </a:r>
            <a:r>
              <a:rPr lang="fr-FR" sz="1600" b="1" u="sng" dirty="0"/>
              <a:t>nouveaux</a:t>
            </a:r>
            <a:r>
              <a:rPr lang="fr-FR" sz="1600" dirty="0"/>
              <a:t> vœux dans des formations qui ont des places vacantes</a:t>
            </a:r>
          </a:p>
        </p:txBody>
      </p:sp>
    </p:spTree>
    <p:extLst>
      <p:ext uri="{BB962C8B-B14F-4D97-AF65-F5344CB8AC3E}">
        <p14:creationId xmlns:p14="http://schemas.microsoft.com/office/powerpoint/2010/main" val="20500682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447614"/>
          </a:xfrm>
        </p:spPr>
        <p:txBody>
          <a:bodyPr/>
          <a:lstStyle/>
          <a:p>
            <a:r>
              <a:rPr lang="fr-FR" sz="2400"/>
              <a:t>Les solutions pour les candidats qui n’ont pas reçu de proposition d’admission </a:t>
            </a:r>
          </a:p>
        </p:txBody>
      </p:sp>
      <p:sp>
        <p:nvSpPr>
          <p:cNvPr id="3" name="Espace réservé du contenu 2"/>
          <p:cNvSpPr>
            <a:spLocks noGrp="1"/>
          </p:cNvSpPr>
          <p:nvPr>
            <p:ph sz="quarter" idx="14"/>
          </p:nvPr>
        </p:nvSpPr>
        <p:spPr>
          <a:xfrm>
            <a:off x="351862" y="1572324"/>
            <a:ext cx="8612626" cy="3435886"/>
          </a:xfrm>
        </p:spPr>
        <p:txBody>
          <a:bodyPr/>
          <a:lstStyle/>
          <a:p>
            <a:pPr lvl="0"/>
            <a:r>
              <a:rPr lang="fr-FR" sz="1600" b="1">
                <a:solidFill>
                  <a:srgbClr val="EC130E"/>
                </a:solidFill>
              </a:rPr>
              <a:t>&gt;</a:t>
            </a:r>
            <a:r>
              <a:rPr lang="fr-FR" sz="1600" b="1"/>
              <a:t> Dès le 27 mai 2021 </a:t>
            </a:r>
            <a:r>
              <a:rPr lang="fr-FR" sz="1600"/>
              <a:t>: les lycéens qui n'ont fait que des demandes en formations sélectives et qui n’ont reçu que des réponses négatives peuvent </a:t>
            </a:r>
            <a:r>
              <a:rPr lang="fr-FR" sz="1600" b="1">
                <a:solidFill>
                  <a:srgbClr val="ED7454"/>
                </a:solidFill>
              </a:rPr>
              <a:t>demander</a:t>
            </a:r>
            <a:r>
              <a:rPr lang="fr-FR" sz="1600">
                <a:solidFill>
                  <a:srgbClr val="ED7454"/>
                </a:solidFill>
              </a:rPr>
              <a:t> </a:t>
            </a:r>
            <a:r>
              <a:rPr lang="fr-FR" sz="1600" b="1">
                <a:solidFill>
                  <a:srgbClr val="ED7454"/>
                </a:solidFill>
              </a:rPr>
              <a:t>un accompagnement individuel ou collectif au lycée ou dans un CIO</a:t>
            </a:r>
            <a:r>
              <a:rPr lang="fr-FR" sz="1600">
                <a:solidFill>
                  <a:srgbClr val="ED7454"/>
                </a:solidFill>
              </a:rPr>
              <a:t> </a:t>
            </a:r>
            <a:r>
              <a:rPr lang="fr-FR" sz="1600" b="1">
                <a:solidFill>
                  <a:srgbClr val="ED7454"/>
                </a:solidFill>
              </a:rPr>
              <a:t>pour définir un nouveau projet d’orientation et préparer la phase complémentaire</a:t>
            </a:r>
          </a:p>
          <a:p>
            <a:pPr lvl="0"/>
            <a:endParaRPr lang="fr-FR" sz="800"/>
          </a:p>
          <a:p>
            <a:pPr lvl="0"/>
            <a:r>
              <a:rPr lang="fr-FR" sz="1600" b="1">
                <a:solidFill>
                  <a:srgbClr val="EC130E"/>
                </a:solidFill>
              </a:rPr>
              <a:t>&gt;</a:t>
            </a:r>
            <a:r>
              <a:rPr lang="fr-FR" sz="1600" b="1"/>
              <a:t> Du 16 juin au 16 septembre 2021 </a:t>
            </a:r>
            <a:r>
              <a:rPr lang="fr-FR" sz="1600"/>
              <a:t>: pendant la </a:t>
            </a:r>
            <a:r>
              <a:rPr lang="fr-FR" sz="1600" b="1">
                <a:solidFill>
                  <a:srgbClr val="ED7454"/>
                </a:solidFill>
              </a:rPr>
              <a:t>phase complémentaire</a:t>
            </a:r>
            <a:r>
              <a:rPr lang="fr-FR" sz="1600"/>
              <a:t>, les lycéens peuvent </a:t>
            </a:r>
            <a:r>
              <a:rPr lang="fr-FR" sz="1600" b="1">
                <a:solidFill>
                  <a:srgbClr val="ED7454"/>
                </a:solidFill>
              </a:rPr>
              <a:t>formuler jusqu’à 10 nouveaux vœux dans des formations disposant de places vacantes</a:t>
            </a:r>
          </a:p>
          <a:p>
            <a:pPr lvl="0"/>
            <a:endParaRPr lang="fr-FR" sz="800"/>
          </a:p>
          <a:p>
            <a:pPr lvl="0"/>
            <a:r>
              <a:rPr lang="fr-FR" sz="1600" b="1">
                <a:solidFill>
                  <a:srgbClr val="EC130E"/>
                </a:solidFill>
              </a:rPr>
              <a:t>&gt; </a:t>
            </a:r>
            <a:r>
              <a:rPr lang="fr-FR" sz="1600" b="1"/>
              <a:t>A partir du 2 juillet 2021 </a:t>
            </a:r>
            <a:r>
              <a:rPr lang="fr-FR" sz="1600"/>
              <a:t>: les candidats peuvent solliciter depuis leur dossier </a:t>
            </a:r>
            <a:r>
              <a:rPr lang="fr-FR" sz="1600" b="1">
                <a:solidFill>
                  <a:srgbClr val="ED7454"/>
                </a:solidFill>
              </a:rPr>
              <a:t>l’accompagnement de la Commission d’Accès à l’Enseignement Supérieur</a:t>
            </a:r>
            <a:r>
              <a:rPr lang="fr-FR" sz="1600">
                <a:solidFill>
                  <a:srgbClr val="ED7454"/>
                </a:solidFill>
              </a:rPr>
              <a:t> </a:t>
            </a:r>
            <a:r>
              <a:rPr lang="fr-FR" sz="1600" b="1">
                <a:solidFill>
                  <a:srgbClr val="ED7454"/>
                </a:solidFill>
              </a:rPr>
              <a:t>(CAES) </a:t>
            </a:r>
            <a:r>
              <a:rPr lang="fr-FR" sz="1600"/>
              <a:t>de leur académie : elle étudie leur dossier et les aide à trouver une formation au plus près de leur projet en fonction des places disponibles</a:t>
            </a:r>
          </a:p>
        </p:txBody>
      </p:sp>
      <p:sp>
        <p:nvSpPr>
          <p:cNvPr id="5" name="Espace réservé de la date 4"/>
          <p:cNvSpPr>
            <a:spLocks noGrp="1"/>
          </p:cNvSpPr>
          <p:nvPr>
            <p:ph type="dt" sz="half" idx="10"/>
          </p:nvPr>
        </p:nvSpPr>
        <p:spPr/>
        <p:txBody>
          <a:bodyPr/>
          <a:lstStyle/>
          <a:p>
            <a:pPr algn="r"/>
            <a:fld id="{25DB7FD4-20FC-4ABB-A266-6915DE894B7A}" type="datetime1">
              <a:rPr lang="fr-FR" cap="all" smtClean="0"/>
              <a:t>05/01/2021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24</a:t>
            </a:fld>
            <a:endParaRPr lang="fr-FR"/>
          </a:p>
        </p:txBody>
      </p:sp>
    </p:spTree>
    <p:extLst>
      <p:ext uri="{BB962C8B-B14F-4D97-AF65-F5344CB8AC3E}">
        <p14:creationId xmlns:p14="http://schemas.microsoft.com/office/powerpoint/2010/main" val="20728534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L’inscription administrative dans la formation choisie </a:t>
            </a:r>
          </a:p>
        </p:txBody>
      </p:sp>
      <p:sp>
        <p:nvSpPr>
          <p:cNvPr id="3" name="Espace réservé du contenu 2"/>
          <p:cNvSpPr>
            <a:spLocks noGrp="1"/>
          </p:cNvSpPr>
          <p:nvPr>
            <p:ph sz="quarter" idx="14"/>
          </p:nvPr>
        </p:nvSpPr>
        <p:spPr>
          <a:xfrm>
            <a:off x="251520" y="1347614"/>
            <a:ext cx="8424000" cy="3312368"/>
          </a:xfrm>
        </p:spPr>
        <p:txBody>
          <a:bodyPr/>
          <a:lstStyle/>
          <a:p>
            <a:pPr lvl="0"/>
            <a:r>
              <a:rPr lang="fr-FR" sz="1600" dirty="0"/>
              <a:t>Après </a:t>
            </a:r>
            <a:r>
              <a:rPr lang="fr-FR" sz="1600" b="1" dirty="0">
                <a:solidFill>
                  <a:srgbClr val="F28E65"/>
                </a:solidFill>
              </a:rPr>
              <a:t>avoir accepté définitivement la proposition d’admission de son choix et après avoir eu ses résultats au baccalauréat,</a:t>
            </a:r>
            <a:r>
              <a:rPr lang="fr-FR" sz="1600" dirty="0"/>
              <a:t> le lycéen procède à son inscription administrative. </a:t>
            </a:r>
          </a:p>
          <a:p>
            <a:pPr lvl="0"/>
            <a:endParaRPr lang="fr-FR" sz="800" dirty="0"/>
          </a:p>
          <a:p>
            <a:r>
              <a:rPr lang="fr-FR" sz="1600" dirty="0"/>
              <a:t>L’inscription administrative se fait </a:t>
            </a:r>
            <a:r>
              <a:rPr lang="fr-FR" sz="1600" b="1" dirty="0">
                <a:solidFill>
                  <a:srgbClr val="F28E65"/>
                </a:solidFill>
              </a:rPr>
              <a:t>directement auprès de l’établissement choisi </a:t>
            </a:r>
            <a:r>
              <a:rPr lang="fr-FR" sz="1600" dirty="0"/>
              <a:t>et pas sur Parcoursup.</a:t>
            </a:r>
          </a:p>
          <a:p>
            <a:pPr lvl="0"/>
            <a:endParaRPr lang="fr-FR" sz="800" b="1" dirty="0"/>
          </a:p>
          <a:p>
            <a:pPr lvl="0"/>
            <a:r>
              <a:rPr lang="fr-FR" sz="1600" b="1" dirty="0">
                <a:solidFill>
                  <a:srgbClr val="F28E65"/>
                </a:solidFill>
              </a:rPr>
              <a:t>Les modalités d’inscription sont propres à chaque établissement</a:t>
            </a:r>
            <a:r>
              <a:rPr lang="fr-FR" sz="1600" b="1" dirty="0"/>
              <a:t> : </a:t>
            </a:r>
          </a:p>
          <a:p>
            <a:pPr marL="285750" indent="-285750">
              <a:buClr>
                <a:srgbClr val="ED7454"/>
              </a:buClr>
              <a:buFont typeface="Arial" panose="020B0604020202020204" pitchFamily="34" charset="0"/>
              <a:buChar char="•"/>
            </a:pPr>
            <a:r>
              <a:rPr lang="fr-FR" sz="1600" dirty="0"/>
              <a:t>Consulter les modalités d’inscription indiquées dans le dossier candidat sur Parcoursup. </a:t>
            </a:r>
          </a:p>
          <a:p>
            <a:pPr marL="285750" indent="-285750">
              <a:buClr>
                <a:srgbClr val="ED7454"/>
              </a:buClr>
              <a:buFont typeface="Arial" panose="020B0604020202020204" pitchFamily="34" charset="0"/>
              <a:buChar char="•"/>
            </a:pPr>
            <a:r>
              <a:rPr lang="fr-FR" sz="1600" b="1" u="sng" dirty="0"/>
              <a:t>Respecter la date limite indiquée. </a:t>
            </a:r>
          </a:p>
          <a:p>
            <a:pPr marL="285750" indent="-285750">
              <a:buClr>
                <a:srgbClr val="ED7454"/>
              </a:buClr>
              <a:buFont typeface="Arial" panose="020B0604020202020204" pitchFamily="34" charset="0"/>
              <a:buChar char="•"/>
            </a:pPr>
            <a:r>
              <a:rPr lang="fr-FR" sz="1600" dirty="0"/>
              <a:t>Si le futur étudiant s’inscrit dans une formation en dehors de Parcoursup, il doit </a:t>
            </a:r>
            <a:r>
              <a:rPr lang="fr-FR" sz="1600" b="1" u="sng" dirty="0"/>
              <a:t>obligatoirement</a:t>
            </a:r>
            <a:r>
              <a:rPr lang="fr-FR" sz="1600" dirty="0"/>
              <a:t>  remettre une attestation de désinscription ou de non inscription sur Parcoursup qu’il télécharge </a:t>
            </a:r>
            <a:r>
              <a:rPr lang="fr-FR" sz="1600" dirty="0" smtClean="0"/>
              <a:t>via </a:t>
            </a:r>
            <a:r>
              <a:rPr lang="fr-FR" sz="1600" dirty="0"/>
              <a:t>la plateforme.</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05/01/2021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25</a:t>
            </a:fld>
            <a:endParaRPr lang="fr-FR"/>
          </a:p>
        </p:txBody>
      </p:sp>
    </p:spTree>
    <p:extLst>
      <p:ext uri="{BB962C8B-B14F-4D97-AF65-F5344CB8AC3E}">
        <p14:creationId xmlns:p14="http://schemas.microsoft.com/office/powerpoint/2010/main" val="4302576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900000"/>
            <a:ext cx="8424001" cy="562500"/>
          </a:xfrm>
        </p:spPr>
        <p:txBody>
          <a:bodyPr/>
          <a:lstStyle/>
          <a:p>
            <a:r>
              <a:rPr lang="fr-FR" sz="2400"/>
              <a:t>Demande de bourse et/ou de logement </a:t>
            </a:r>
          </a:p>
        </p:txBody>
      </p:sp>
      <p:sp>
        <p:nvSpPr>
          <p:cNvPr id="3" name="Espace réservé du contenu 2"/>
          <p:cNvSpPr>
            <a:spLocks noGrp="1"/>
          </p:cNvSpPr>
          <p:nvPr>
            <p:ph sz="quarter" idx="14"/>
          </p:nvPr>
        </p:nvSpPr>
        <p:spPr>
          <a:xfrm>
            <a:off x="341625" y="1462500"/>
            <a:ext cx="8442375" cy="3197482"/>
          </a:xfrm>
        </p:spPr>
        <p:txBody>
          <a:bodyPr/>
          <a:lstStyle/>
          <a:p>
            <a:pPr defTabSz="457200">
              <a:spcBef>
                <a:spcPct val="20000"/>
              </a:spcBef>
              <a:spcAft>
                <a:spcPts val="0"/>
              </a:spcAft>
              <a:buClr>
                <a:srgbClr val="FF0000"/>
              </a:buClr>
            </a:pPr>
            <a:endParaRPr lang="fr-FR" sz="2100" dirty="0">
              <a:solidFill>
                <a:srgbClr val="3D566E"/>
              </a:solidFill>
              <a:latin typeface="Calibri"/>
            </a:endParaRPr>
          </a:p>
          <a:p>
            <a:pPr marL="342900" indent="-342900" defTabSz="457200">
              <a:spcBef>
                <a:spcPct val="20000"/>
              </a:spcBef>
              <a:spcAft>
                <a:spcPts val="0"/>
              </a:spcAft>
              <a:buClr>
                <a:srgbClr val="FF0000"/>
              </a:buClr>
              <a:buFont typeface="Arial" panose="020B0604020202020204" pitchFamily="34" charset="0"/>
              <a:buChar char="•"/>
            </a:pPr>
            <a:r>
              <a:rPr lang="fr-FR" sz="2100" b="1" dirty="0"/>
              <a:t>Créer son dossier social étudiant (DSE) </a:t>
            </a:r>
            <a:r>
              <a:rPr lang="fr-FR" sz="2100" dirty="0"/>
              <a:t>sur </a:t>
            </a:r>
            <a:r>
              <a:rPr lang="fr-FR" sz="2100" dirty="0">
                <a:hlinkClick r:id="rId2"/>
              </a:rPr>
              <a:t>www.messervices.etudiant.gouv.fr</a:t>
            </a:r>
            <a:r>
              <a:rPr lang="fr-FR" sz="2100" dirty="0"/>
              <a:t> pour demander une bourse et/ou un logement</a:t>
            </a:r>
            <a:endParaRPr lang="fr-FR" sz="2000" dirty="0"/>
          </a:p>
          <a:p>
            <a:pPr marL="342900" indent="-342900" defTabSz="457200">
              <a:spcBef>
                <a:spcPct val="20000"/>
              </a:spcBef>
              <a:spcAft>
                <a:spcPts val="0"/>
              </a:spcAft>
              <a:buClr>
                <a:srgbClr val="FF0000"/>
              </a:buClr>
              <a:buFont typeface="Arial" panose="020B0604020202020204" pitchFamily="34" charset="0"/>
              <a:buChar char="•"/>
            </a:pPr>
            <a:endParaRPr lang="fr-FR" sz="2000" dirty="0"/>
          </a:p>
          <a:p>
            <a:pPr marL="342900" indent="-342900" defTabSz="457200">
              <a:spcBef>
                <a:spcPct val="20000"/>
              </a:spcBef>
              <a:spcAft>
                <a:spcPts val="0"/>
              </a:spcAft>
              <a:buClr>
                <a:srgbClr val="FF0000"/>
              </a:buClr>
              <a:buFont typeface="Arial" panose="020B0604020202020204" pitchFamily="34" charset="0"/>
              <a:buChar char="•"/>
            </a:pPr>
            <a:r>
              <a:rPr lang="fr-FR" sz="2000" b="1" dirty="0"/>
              <a:t>Les demandes de logement en résidence universitaire </a:t>
            </a:r>
            <a:r>
              <a:rPr lang="fr-FR" sz="2000" dirty="0"/>
              <a:t>peuvent être effectuées </a:t>
            </a:r>
            <a:r>
              <a:rPr lang="fr-FR" sz="2000" u="sng" dirty="0"/>
              <a:t>jusqu’à la rentrée en septembre</a:t>
            </a:r>
          </a:p>
          <a:p>
            <a:pPr defTabSz="457200">
              <a:spcBef>
                <a:spcPct val="20000"/>
              </a:spcBef>
              <a:spcAft>
                <a:spcPts val="0"/>
              </a:spcAft>
              <a:buClr>
                <a:srgbClr val="FF0000"/>
              </a:buClr>
            </a:pPr>
            <a:endParaRPr lang="fr-FR" sz="2000" u="sng" dirty="0"/>
          </a:p>
          <a:p>
            <a:pPr marL="457200" lvl="1" indent="0" defTabSz="457200">
              <a:spcBef>
                <a:spcPct val="20000"/>
              </a:spcBef>
              <a:spcAft>
                <a:spcPts val="0"/>
              </a:spcAft>
              <a:buClr>
                <a:srgbClr val="FF0000"/>
              </a:buClr>
              <a:buNone/>
            </a:pPr>
            <a:endParaRPr lang="fr-FR" sz="1000" dirty="0">
              <a:solidFill>
                <a:srgbClr val="F28E65"/>
              </a:solidFill>
              <a:latin typeface="Calibri"/>
            </a:endParaRPr>
          </a:p>
          <a:p>
            <a:pPr marL="457200" lvl="1" indent="0" defTabSz="457200">
              <a:spcBef>
                <a:spcPct val="20000"/>
              </a:spcBef>
              <a:spcAft>
                <a:spcPts val="0"/>
              </a:spcAft>
              <a:buClr>
                <a:srgbClr val="FF0000"/>
              </a:buClr>
              <a:buNone/>
            </a:pPr>
            <a:endParaRPr lang="fr-FR" sz="2800" b="1" dirty="0">
              <a:solidFill>
                <a:srgbClr val="F28E65"/>
              </a:solidFill>
              <a:latin typeface="Calibri"/>
            </a:endParaRPr>
          </a:p>
          <a:p>
            <a:pPr marL="627063" lvl="1" indent="-169863" defTabSz="457200">
              <a:spcBef>
                <a:spcPct val="20000"/>
              </a:spcBef>
              <a:spcAft>
                <a:spcPts val="0"/>
              </a:spcAft>
              <a:buClr>
                <a:srgbClr val="FF0000"/>
              </a:buClr>
              <a:buFont typeface="Arial-ItalicMT" charset="0"/>
              <a:buChar char="&gt;"/>
            </a:pPr>
            <a:endParaRPr lang="fr-FR" sz="2800" b="1" u="sng" dirty="0">
              <a:solidFill>
                <a:srgbClr val="F28E65"/>
              </a:solidFill>
              <a:latin typeface="Calibri"/>
            </a:endParaRP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05/01/2021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26</a:t>
            </a:fld>
            <a:endParaRPr lang="fr-FR"/>
          </a:p>
        </p:txBody>
      </p:sp>
      <p:sp>
        <p:nvSpPr>
          <p:cNvPr id="8" name="Rectangle à coins arrondis 7"/>
          <p:cNvSpPr/>
          <p:nvPr/>
        </p:nvSpPr>
        <p:spPr>
          <a:xfrm>
            <a:off x="6660232" y="51470"/>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bg1"/>
                </a:solidFill>
              </a:rPr>
              <a:t>Entre le 20 janvier </a:t>
            </a:r>
          </a:p>
          <a:p>
            <a:pPr algn="ctr"/>
            <a:r>
              <a:rPr lang="fr-FR" sz="1400" b="1">
                <a:solidFill>
                  <a:schemeClr val="bg1"/>
                </a:solidFill>
              </a:rPr>
              <a:t>et le 15 mai</a:t>
            </a:r>
          </a:p>
        </p:txBody>
      </p:sp>
      <p:sp>
        <p:nvSpPr>
          <p:cNvPr id="9" name="Rectangle à coins arrondis 8"/>
          <p:cNvSpPr/>
          <p:nvPr/>
        </p:nvSpPr>
        <p:spPr>
          <a:xfrm>
            <a:off x="1728000" y="4018648"/>
            <a:ext cx="5688000" cy="54000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a:t>Toutes les infos sur la vie étudiante sur etudiant.gouv.fr</a:t>
            </a:r>
          </a:p>
        </p:txBody>
      </p:sp>
    </p:spTree>
    <p:extLst>
      <p:ext uri="{BB962C8B-B14F-4D97-AF65-F5344CB8AC3E}">
        <p14:creationId xmlns:p14="http://schemas.microsoft.com/office/powerpoint/2010/main" val="3386187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t>Les ressources pour préparer son projet d’orientation </a:t>
            </a:r>
            <a:br>
              <a:rPr lang="fr-FR" sz="2400" dirty="0"/>
            </a:br>
            <a:endParaRPr lang="fr-FR" sz="2400" dirty="0"/>
          </a:p>
        </p:txBody>
      </p:sp>
      <p:sp>
        <p:nvSpPr>
          <p:cNvPr id="7" name="Espace réservé de la date 6"/>
          <p:cNvSpPr>
            <a:spLocks noGrp="1"/>
          </p:cNvSpPr>
          <p:nvPr>
            <p:ph type="dt" sz="half" idx="10"/>
          </p:nvPr>
        </p:nvSpPr>
        <p:spPr/>
        <p:txBody>
          <a:bodyPr/>
          <a:lstStyle/>
          <a:p>
            <a:pPr algn="r"/>
            <a:fld id="{53FD6E63-BDCC-4957-B479-7710D371F483}" type="datetime1">
              <a:rPr lang="fr-FR" cap="all" smtClean="0"/>
              <a:t>05/01/2021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3</a:t>
            </a:fld>
            <a:endParaRPr lang="fr-FR"/>
          </a:p>
        </p:txBody>
      </p:sp>
      <p:sp>
        <p:nvSpPr>
          <p:cNvPr id="14" name="ZoneTexte 13"/>
          <p:cNvSpPr txBox="1"/>
          <p:nvPr/>
        </p:nvSpPr>
        <p:spPr>
          <a:xfrm>
            <a:off x="191559" y="1260000"/>
            <a:ext cx="4022454" cy="923330"/>
          </a:xfrm>
          <a:prstGeom prst="rect">
            <a:avLst/>
          </a:prstGeom>
          <a:noFill/>
        </p:spPr>
        <p:txBody>
          <a:bodyPr wrap="square" rtlCol="0">
            <a:spAutoFit/>
          </a:bodyPr>
          <a:lstStyle/>
          <a:p>
            <a:r>
              <a:rPr lang="fr-FR" b="1" dirty="0">
                <a:solidFill>
                  <a:srgbClr val="F28E65"/>
                </a:solidFill>
              </a:rPr>
              <a:t>Terminales2020-2021.fr </a:t>
            </a:r>
            <a:r>
              <a:rPr lang="fr-FR" dirty="0">
                <a:solidFill>
                  <a:srgbClr val="0C5076"/>
                </a:solidFill>
              </a:rPr>
              <a:t>: infos sur les filières, les formations, les métiers… </a:t>
            </a:r>
          </a:p>
        </p:txBody>
      </p:sp>
      <p:sp>
        <p:nvSpPr>
          <p:cNvPr id="15" name="ZoneTexte 14"/>
          <p:cNvSpPr txBox="1"/>
          <p:nvPr/>
        </p:nvSpPr>
        <p:spPr>
          <a:xfrm flipH="1">
            <a:off x="4778319" y="1377609"/>
            <a:ext cx="4086791" cy="646331"/>
          </a:xfrm>
          <a:prstGeom prst="rect">
            <a:avLst/>
          </a:prstGeom>
          <a:noFill/>
        </p:spPr>
        <p:txBody>
          <a:bodyPr wrap="square" rtlCol="0">
            <a:spAutoFit/>
          </a:bodyPr>
          <a:lstStyle/>
          <a:p>
            <a:r>
              <a:rPr lang="fr-FR" b="1" dirty="0">
                <a:solidFill>
                  <a:srgbClr val="F28E65"/>
                </a:solidFill>
              </a:rPr>
              <a:t>Parcoursup.fr </a:t>
            </a:r>
            <a:r>
              <a:rPr lang="fr-FR" dirty="0">
                <a:solidFill>
                  <a:srgbClr val="0C5076"/>
                </a:solidFill>
              </a:rPr>
              <a:t>: plus de 17 000 fiches de formations détaillées</a:t>
            </a:r>
          </a:p>
        </p:txBody>
      </p:sp>
      <p:sp>
        <p:nvSpPr>
          <p:cNvPr id="9" name="Titre 1"/>
          <p:cNvSpPr txBox="1">
            <a:spLocks/>
          </p:cNvSpPr>
          <p:nvPr/>
        </p:nvSpPr>
        <p:spPr bwMode="gray">
          <a:xfrm>
            <a:off x="277318" y="2264105"/>
            <a:ext cx="8641830" cy="269763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r>
              <a:rPr lang="fr-FR" sz="2400" dirty="0" smtClean="0"/>
              <a:t>Les formations accessibles sur </a:t>
            </a:r>
            <a:r>
              <a:rPr lang="fr-FR" sz="2400" dirty="0" err="1" smtClean="0"/>
              <a:t>Parcoursup</a:t>
            </a:r>
            <a:endParaRPr lang="fr-FR" sz="2400" dirty="0" smtClean="0"/>
          </a:p>
          <a:p>
            <a:r>
              <a:rPr lang="fr-FR" sz="1400" dirty="0">
                <a:solidFill>
                  <a:srgbClr val="F28E65"/>
                </a:solidFill>
              </a:rPr>
              <a:t>Plus de 17 000 formations dispensant de diplômes reconnus par l’Etat, y compris des formations en apprentissage, sont disponibles via le moteur de recherche de formation :</a:t>
            </a:r>
          </a:p>
          <a:p>
            <a:endParaRPr lang="fr-FR" sz="1400" dirty="0">
              <a:solidFill>
                <a:srgbClr val="F28E65"/>
              </a:solidFill>
            </a:endParaRPr>
          </a:p>
          <a:p>
            <a:pPr marL="171450" indent="-171450">
              <a:buFont typeface="Arial" panose="020B0604020202020204" pitchFamily="34" charset="0"/>
              <a:buChar char="•"/>
            </a:pPr>
            <a:r>
              <a:rPr lang="fr-FR" sz="1400" dirty="0">
                <a:solidFill>
                  <a:srgbClr val="F28E65"/>
                </a:solidFill>
              </a:rPr>
              <a:t>Des formations non sélectives </a:t>
            </a:r>
            <a:r>
              <a:rPr lang="fr-FR" sz="1400" dirty="0"/>
              <a:t>: les différentes licences et les parcours d’accès aux études de santé (PASS)</a:t>
            </a:r>
          </a:p>
          <a:p>
            <a:pPr>
              <a:spcAft>
                <a:spcPts val="0"/>
              </a:spcAft>
            </a:pPr>
            <a:endParaRPr lang="fr-FR" sz="1400" dirty="0"/>
          </a:p>
          <a:p>
            <a:pPr marL="171450" indent="-171450">
              <a:buFont typeface="Arial" panose="020B0604020202020204" pitchFamily="34" charset="0"/>
              <a:buChar char="•"/>
            </a:pPr>
            <a:r>
              <a:rPr lang="fr-FR" sz="1400" dirty="0">
                <a:solidFill>
                  <a:srgbClr val="F28E65"/>
                </a:solidFill>
              </a:rPr>
              <a:t>Des formations sélectives </a:t>
            </a:r>
            <a:r>
              <a:rPr lang="fr-FR" sz="1400" dirty="0"/>
              <a:t>: classes prépa, BTS, BUT (</a:t>
            </a:r>
            <a:r>
              <a:rPr lang="fr-FR" sz="1400" dirty="0" err="1"/>
              <a:t>Bachelor</a:t>
            </a:r>
            <a:r>
              <a:rPr lang="fr-FR" sz="1400" dirty="0"/>
              <a:t> universitaire de technologie ), formations en soins infirmiers (en IFSI) et autres formations paramédicales, formations en travail social (en EFTS), écoles d’ingénieur, de commerce et de management, Sciences Po/ Instituts d’Etudes Politiques, formations en apprentissage, écoles vétérinaires, formations aux métiers de la culture, du sport…</a:t>
            </a:r>
          </a:p>
          <a:p>
            <a:endParaRPr lang="fr-FR" sz="1400" dirty="0" smtClean="0"/>
          </a:p>
          <a:p>
            <a:endParaRPr lang="fr-FR" sz="2400" dirty="0"/>
          </a:p>
          <a:p>
            <a:endParaRPr lang="fr-FR" sz="2400" dirty="0"/>
          </a:p>
        </p:txBody>
      </p:sp>
    </p:spTree>
    <p:extLst>
      <p:ext uri="{BB962C8B-B14F-4D97-AF65-F5344CB8AC3E}">
        <p14:creationId xmlns:p14="http://schemas.microsoft.com/office/powerpoint/2010/main" val="1479862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Les nouvelles formations accessibles à la rentrée 2021</a:t>
            </a:r>
          </a:p>
        </p:txBody>
      </p:sp>
      <p:sp>
        <p:nvSpPr>
          <p:cNvPr id="3" name="Espace réservé du contenu 2"/>
          <p:cNvSpPr>
            <a:spLocks noGrp="1"/>
          </p:cNvSpPr>
          <p:nvPr>
            <p:ph sz="quarter" idx="14"/>
          </p:nvPr>
        </p:nvSpPr>
        <p:spPr>
          <a:xfrm>
            <a:off x="395972" y="1326601"/>
            <a:ext cx="8402434" cy="2865141"/>
          </a:xfrm>
        </p:spPr>
        <p:txBody>
          <a:bodyPr/>
          <a:lstStyle/>
          <a:p>
            <a:pPr marL="171450" lvl="0" indent="-171450">
              <a:buFont typeface="Arial" panose="020B0604020202020204" pitchFamily="34" charset="0"/>
              <a:buChar char="•"/>
            </a:pPr>
            <a:r>
              <a:rPr lang="fr-FR" sz="1800" b="1" dirty="0">
                <a:solidFill>
                  <a:srgbClr val="F28E65"/>
                </a:solidFill>
              </a:rPr>
              <a:t>Les quatre Écoles nationales vétérinaires françaises </a:t>
            </a:r>
            <a:r>
              <a:rPr lang="fr-FR" sz="1800" dirty="0"/>
              <a:t>(ENV) </a:t>
            </a:r>
          </a:p>
          <a:p>
            <a:pPr marL="171450" lvl="0" indent="-171450">
              <a:buFont typeface="Arial" panose="020B0604020202020204" pitchFamily="34" charset="0"/>
              <a:buChar char="•"/>
            </a:pPr>
            <a:r>
              <a:rPr lang="fr-FR" sz="1800" b="1" dirty="0">
                <a:solidFill>
                  <a:srgbClr val="F28E65"/>
                </a:solidFill>
              </a:rPr>
              <a:t>Les </a:t>
            </a:r>
            <a:r>
              <a:rPr lang="fr-FR" sz="1800" b="1" dirty="0" err="1">
                <a:solidFill>
                  <a:srgbClr val="F28E65"/>
                </a:solidFill>
              </a:rPr>
              <a:t>bachelors</a:t>
            </a:r>
            <a:r>
              <a:rPr lang="fr-FR" sz="1800" b="1" dirty="0">
                <a:solidFill>
                  <a:srgbClr val="F28E65"/>
                </a:solidFill>
              </a:rPr>
              <a:t> universitaires technologiques - BUT </a:t>
            </a:r>
            <a:r>
              <a:rPr lang="fr-FR" sz="1800" dirty="0"/>
              <a:t>qui remplacent les DUT (cursus intégré de 3 ans pour atteindre le grade licence et 24 spécialités inchangées)</a:t>
            </a:r>
          </a:p>
          <a:p>
            <a:pPr marL="171450" lvl="0" indent="-171450">
              <a:buFont typeface="Arial" panose="020B0604020202020204" pitchFamily="34" charset="0"/>
              <a:buChar char="•"/>
            </a:pPr>
            <a:r>
              <a:rPr lang="fr-FR" sz="1800" b="1" dirty="0">
                <a:solidFill>
                  <a:srgbClr val="F28E65"/>
                </a:solidFill>
              </a:rPr>
              <a:t>Les classes préparatoires </a:t>
            </a:r>
            <a:r>
              <a:rPr lang="fr-FR" sz="1800" dirty="0"/>
              <a:t>: la CPGE « Mathématiques, physique, ingénierie, informatique » (MP2I)  et la CPGE « Economique et commerciale voie générale (ECG) </a:t>
            </a:r>
            <a:r>
              <a:rPr lang="fr-FR" sz="1800" dirty="0" smtClean="0"/>
              <a:t>»</a:t>
            </a:r>
          </a:p>
          <a:p>
            <a:pPr marL="171450" lvl="0" indent="-171450">
              <a:buFont typeface="Arial" panose="020B0604020202020204" pitchFamily="34" charset="0"/>
              <a:buChar char="•"/>
            </a:pPr>
            <a:r>
              <a:rPr lang="fr-FR" sz="1800" b="1" dirty="0">
                <a:solidFill>
                  <a:srgbClr val="F28E65"/>
                </a:solidFill>
              </a:rPr>
              <a:t>Les Parcours préparatoires au professorat des écoles </a:t>
            </a:r>
            <a:r>
              <a:rPr lang="fr-FR" sz="1800" dirty="0" smtClean="0"/>
              <a:t>(PPPE)</a:t>
            </a:r>
            <a:endParaRPr lang="fr-FR" sz="1800" dirty="0"/>
          </a:p>
          <a:p>
            <a:pPr marL="171450" lvl="0" indent="-171450">
              <a:buFont typeface="Arial" panose="020B0604020202020204" pitchFamily="34" charset="0"/>
              <a:buChar char="•"/>
            </a:pPr>
            <a:r>
              <a:rPr lang="fr-FR" sz="1800" dirty="0"/>
              <a:t>Et </a:t>
            </a:r>
            <a:r>
              <a:rPr lang="fr-FR" sz="1800" dirty="0" smtClean="0"/>
              <a:t>aussi des </a:t>
            </a:r>
            <a:r>
              <a:rPr lang="fr-FR" sz="1800" b="1" dirty="0" err="1">
                <a:solidFill>
                  <a:srgbClr val="F28E65"/>
                </a:solidFill>
              </a:rPr>
              <a:t>bachelors</a:t>
            </a:r>
            <a:r>
              <a:rPr lang="fr-FR" sz="1800" dirty="0"/>
              <a:t>, des </a:t>
            </a:r>
            <a:r>
              <a:rPr lang="fr-FR" sz="1800" b="1" dirty="0">
                <a:solidFill>
                  <a:srgbClr val="F28E65"/>
                </a:solidFill>
              </a:rPr>
              <a:t>formations en apprentissage</a:t>
            </a:r>
            <a:r>
              <a:rPr lang="fr-FR" sz="1800" dirty="0"/>
              <a:t>, etc…</a:t>
            </a:r>
          </a:p>
          <a:p>
            <a:pPr marL="171450" lvl="0" indent="-171450">
              <a:buFont typeface="Arial" panose="020B0604020202020204" pitchFamily="34" charset="0"/>
              <a:buChar char="•"/>
            </a:pPr>
            <a:endParaRPr lang="fr-FR" sz="800" dirty="0"/>
          </a:p>
          <a:p>
            <a:pPr lvl="0"/>
            <a:r>
              <a:rPr lang="fr-FR" sz="1600" dirty="0"/>
              <a:t>Retrouvez toutes les infos sur ces formations sur </a:t>
            </a:r>
            <a:r>
              <a:rPr lang="fr-FR" sz="1600" b="1" dirty="0"/>
              <a:t>Terminales2020-2021.fr </a:t>
            </a:r>
            <a:r>
              <a:rPr lang="fr-FR" sz="1600" dirty="0"/>
              <a:t>et</a:t>
            </a:r>
            <a:r>
              <a:rPr lang="fr-FR" sz="1600" b="1" dirty="0"/>
              <a:t> Parcoursup.fr</a:t>
            </a:r>
          </a:p>
          <a:p>
            <a:endParaRPr lang="fr-FR" sz="1100" dirty="0"/>
          </a:p>
        </p:txBody>
      </p:sp>
      <p:sp>
        <p:nvSpPr>
          <p:cNvPr id="5" name="Espace réservé de la date 4"/>
          <p:cNvSpPr>
            <a:spLocks noGrp="1"/>
          </p:cNvSpPr>
          <p:nvPr>
            <p:ph type="dt" sz="half" idx="10"/>
          </p:nvPr>
        </p:nvSpPr>
        <p:spPr/>
        <p:txBody>
          <a:bodyPr/>
          <a:lstStyle/>
          <a:p>
            <a:pPr algn="r"/>
            <a:fld id="{3F2B124A-79C4-4F46-9AAA-9A517D580563}" type="datetime1">
              <a:rPr lang="fr-FR" cap="all" smtClean="0"/>
              <a:t>05/01/2021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a:t>
            </a:fld>
            <a:endParaRPr lang="fr-FR"/>
          </a:p>
        </p:txBody>
      </p:sp>
    </p:spTree>
    <p:extLst>
      <p:ext uri="{BB962C8B-B14F-4D97-AF65-F5344CB8AC3E}">
        <p14:creationId xmlns:p14="http://schemas.microsoft.com/office/powerpoint/2010/main" val="3949741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9" y="857122"/>
            <a:ext cx="8423999" cy="562500"/>
          </a:xfrm>
        </p:spPr>
        <p:txBody>
          <a:bodyPr/>
          <a:lstStyle/>
          <a:p>
            <a:r>
              <a:rPr lang="fr-FR" sz="2400"/>
              <a:t>Une transparence garantie </a:t>
            </a:r>
          </a:p>
        </p:txBody>
      </p:sp>
      <p:sp>
        <p:nvSpPr>
          <p:cNvPr id="3" name="Espace réservé du contenu 2"/>
          <p:cNvSpPr>
            <a:spLocks noGrp="1"/>
          </p:cNvSpPr>
          <p:nvPr>
            <p:ph sz="quarter" idx="14"/>
          </p:nvPr>
        </p:nvSpPr>
        <p:spPr>
          <a:xfrm>
            <a:off x="395536" y="1347614"/>
            <a:ext cx="8517278" cy="3147854"/>
          </a:xfrm>
        </p:spPr>
        <p:txBody>
          <a:bodyPr/>
          <a:lstStyle/>
          <a:p>
            <a:pPr marL="285750" indent="-285750">
              <a:buClr>
                <a:srgbClr val="ED7454"/>
              </a:buClr>
              <a:buFont typeface="Arial" panose="020B0604020202020204" pitchFamily="34" charset="0"/>
              <a:buChar char="•"/>
            </a:pPr>
            <a:r>
              <a:rPr lang="fr-FR" sz="1600" dirty="0"/>
              <a:t>Affichage </a:t>
            </a:r>
            <a:r>
              <a:rPr lang="fr-FR" sz="1600" b="1" dirty="0">
                <a:solidFill>
                  <a:srgbClr val="F28E65"/>
                </a:solidFill>
              </a:rPr>
              <a:t>des attendus (connaissances et compétences nécessaires pour réussir dans la formation) </a:t>
            </a:r>
            <a:r>
              <a:rPr lang="fr-FR" sz="1600" dirty="0"/>
              <a:t>: ils sont principalement définis à l’échelle nationale (attendus </a:t>
            </a:r>
            <a:r>
              <a:rPr lang="fr-FR" sz="1600" dirty="0" smtClean="0"/>
              <a:t>nationaux) avec parfois </a:t>
            </a:r>
            <a:r>
              <a:rPr lang="fr-FR" sz="1600" dirty="0"/>
              <a:t>des compléments (attendus complémentaires)</a:t>
            </a:r>
          </a:p>
          <a:p>
            <a:endParaRPr lang="fr-FR" sz="800" dirty="0"/>
          </a:p>
          <a:p>
            <a:pPr marL="285750" indent="-285750">
              <a:buClr>
                <a:srgbClr val="ED7454"/>
              </a:buClr>
              <a:buFont typeface="Arial" panose="020B0604020202020204" pitchFamily="34" charset="0"/>
              <a:buChar char="•"/>
            </a:pPr>
            <a:r>
              <a:rPr lang="fr-FR" sz="1600" dirty="0"/>
              <a:t>Affichage des </a:t>
            </a:r>
            <a:r>
              <a:rPr lang="fr-FR" sz="1600" b="1" dirty="0">
                <a:solidFill>
                  <a:srgbClr val="F28E65"/>
                </a:solidFill>
              </a:rPr>
              <a:t>critères généraux d’examen des vœux </a:t>
            </a:r>
            <a:r>
              <a:rPr lang="fr-FR" sz="1600" dirty="0"/>
              <a:t>: ces informations permettent d’éclairer les lycéens sur les éléments de leur dossier qui seront pris en compte par les commissions d’examen des vœux pour examiner les dossiers</a:t>
            </a:r>
            <a:endParaRPr lang="fr-FR" sz="1600" dirty="0">
              <a:cs typeface="Arial"/>
            </a:endParaRPr>
          </a:p>
          <a:p>
            <a:endParaRPr lang="fr-FR" sz="800" dirty="0"/>
          </a:p>
          <a:p>
            <a:pPr marL="285750" indent="-285750">
              <a:buFont typeface="Arial" panose="020B0604020202020204" pitchFamily="34" charset="0"/>
              <a:buChar char="•"/>
            </a:pPr>
            <a:r>
              <a:rPr lang="fr-FR" sz="1600" b="1" dirty="0">
                <a:solidFill>
                  <a:srgbClr val="F28E65"/>
                </a:solidFill>
              </a:rPr>
              <a:t>Après la phase d’admission </a:t>
            </a:r>
            <a:r>
              <a:rPr lang="fr-FR" sz="1600" dirty="0"/>
              <a:t>: Parcoursup garantit à chaque candidat la possibilité de demander à la formation dans laquelle il n’a pas été admis </a:t>
            </a:r>
            <a:r>
              <a:rPr lang="fr-FR" sz="1600" b="1" dirty="0">
                <a:solidFill>
                  <a:srgbClr val="F28E65"/>
                </a:solidFill>
              </a:rPr>
              <a:t>les motifs de la décision prise</a:t>
            </a:r>
            <a:endParaRPr lang="fr-FR" sz="1600" b="1" dirty="0">
              <a:solidFill>
                <a:srgbClr val="F28E65"/>
              </a:solidFill>
              <a:cs typeface="Arial"/>
            </a:endParaRPr>
          </a:p>
          <a:p>
            <a:pPr marL="285750" indent="-285750">
              <a:buFont typeface="Arial" panose="020B0604020202020204" pitchFamily="34" charset="0"/>
              <a:buChar char="•"/>
            </a:pPr>
            <a:endParaRPr lang="fr-FR" sz="800" b="1" dirty="0">
              <a:solidFill>
                <a:srgbClr val="F28E65"/>
              </a:solidFill>
            </a:endParaRPr>
          </a:p>
          <a:p>
            <a:pPr marL="285750" indent="-285750">
              <a:buFont typeface="Arial" panose="020B0604020202020204" pitchFamily="34" charset="0"/>
              <a:buChar char="•"/>
            </a:pPr>
            <a:r>
              <a:rPr lang="fr-FR" sz="1600" b="1" dirty="0">
                <a:solidFill>
                  <a:srgbClr val="F28E65"/>
                </a:solidFill>
              </a:rPr>
              <a:t>A la fin de la procédure : </a:t>
            </a:r>
            <a:r>
              <a:rPr lang="fr-FR" sz="1600" dirty="0"/>
              <a:t>chaque formation publie son bilan de l’examen des vœux </a:t>
            </a:r>
            <a:r>
              <a:rPr lang="fr-FR" sz="1600" b="1" dirty="0">
                <a:solidFill>
                  <a:srgbClr val="F28E65"/>
                </a:solidFill>
              </a:rPr>
              <a:t>sur la plateforme Parcoursup</a:t>
            </a:r>
            <a:endParaRPr lang="fr-FR" sz="1600" dirty="0"/>
          </a:p>
          <a:p>
            <a:pPr marL="285750" indent="-285750">
              <a:buFont typeface="Arial" panose="020B0604020202020204" pitchFamily="34" charset="0"/>
              <a:buChar char="•"/>
            </a:pPr>
            <a:endParaRPr lang="fr-FR" sz="1600" dirty="0"/>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05/01/2021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a:t>
            </a:fld>
            <a:endParaRPr lang="fr-FR"/>
          </a:p>
        </p:txBody>
      </p:sp>
    </p:spTree>
    <p:extLst>
      <p:ext uri="{BB962C8B-B14F-4D97-AF65-F5344CB8AC3E}">
        <p14:creationId xmlns:p14="http://schemas.microsoft.com/office/powerpoint/2010/main" val="296683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01F23053-DAB0-4753-96C9-4533433CEEBB}" type="datetime1">
              <a:rPr lang="fr-FR" cap="all" smtClean="0"/>
              <a:t>05/01/2021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6</a:t>
            </a:fld>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p:cNvSpPr/>
          <p:nvPr/>
        </p:nvSpPr>
        <p:spPr>
          <a:xfrm>
            <a:off x="371007" y="0"/>
            <a:ext cx="8533152" cy="430887"/>
          </a:xfrm>
          <a:prstGeom prst="rect">
            <a:avLst/>
          </a:prstGeom>
          <a:solidFill>
            <a:schemeClr val="bg1"/>
          </a:solidFill>
        </p:spPr>
        <p:txBody>
          <a:bodyPr wrap="square">
            <a:spAutoFit/>
          </a:bodyPr>
          <a:lstStyle/>
          <a:p>
            <a:r>
              <a:rPr lang="fr-FR" sz="2200" b="1" dirty="0">
                <a:solidFill>
                  <a:schemeClr val="accent6"/>
                </a:solidFill>
              </a:rPr>
              <a:t>Etape 2 : s’inscrire, formuler ses vœux et finaliser son dossier </a:t>
            </a:r>
          </a:p>
        </p:txBody>
      </p:sp>
    </p:spTree>
    <p:extLst>
      <p:ext uri="{BB962C8B-B14F-4D97-AF65-F5344CB8AC3E}">
        <p14:creationId xmlns:p14="http://schemas.microsoft.com/office/powerpoint/2010/main" val="1890945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400"/>
              <a:t>S’inscrire sur Parcoursup </a:t>
            </a:r>
          </a:p>
        </p:txBody>
      </p:sp>
      <p:sp>
        <p:nvSpPr>
          <p:cNvPr id="3" name="Espace réservé du contenu 2"/>
          <p:cNvSpPr>
            <a:spLocks noGrp="1"/>
          </p:cNvSpPr>
          <p:nvPr>
            <p:ph sz="quarter" idx="14"/>
          </p:nvPr>
        </p:nvSpPr>
        <p:spPr>
          <a:xfrm>
            <a:off x="325033" y="1419622"/>
            <a:ext cx="8424000" cy="3327300"/>
          </a:xfrm>
        </p:spPr>
        <p:txBody>
          <a:bodyPr/>
          <a:lstStyle/>
          <a:p>
            <a:pPr marL="177800" lvl="0" indent="-177800" defTabSz="457200">
              <a:spcBef>
                <a:spcPts val="600"/>
              </a:spcBef>
              <a:spcAft>
                <a:spcPts val="600"/>
              </a:spcAft>
              <a:buClr>
                <a:srgbClr val="FF0000"/>
              </a:buClr>
              <a:buSzPct val="100000"/>
              <a:buFont typeface="Lucida Grande"/>
              <a:buChar char="&gt;"/>
            </a:pPr>
            <a:r>
              <a:rPr lang="fr-FR" sz="1800" b="1" dirty="0">
                <a:solidFill>
                  <a:srgbClr val="F28E65"/>
                </a:solidFill>
              </a:rPr>
              <a:t>Une adresse mail valide </a:t>
            </a:r>
            <a:r>
              <a:rPr lang="fr-FR" sz="1800" b="1" dirty="0" smtClean="0">
                <a:solidFill>
                  <a:srgbClr val="F28E65"/>
                </a:solidFill>
              </a:rPr>
              <a:t>et consulter régulièrement </a:t>
            </a:r>
            <a:r>
              <a:rPr lang="fr-FR" sz="1800" dirty="0" smtClean="0"/>
              <a:t>: </a:t>
            </a:r>
            <a:r>
              <a:rPr lang="fr-FR" sz="1800" dirty="0"/>
              <a:t>pour échanger et recevoir les informations sur votre dossier</a:t>
            </a:r>
            <a:r>
              <a:rPr lang="fr-FR" sz="1800" dirty="0">
                <a:solidFill>
                  <a:srgbClr val="3D566E"/>
                </a:solidFill>
              </a:rPr>
              <a:t> </a:t>
            </a:r>
          </a:p>
          <a:p>
            <a:pPr marL="177800" lvl="0" indent="-177800" defTabSz="457200">
              <a:spcBef>
                <a:spcPts val="600"/>
              </a:spcBef>
              <a:spcAft>
                <a:spcPts val="600"/>
              </a:spcAft>
              <a:buClr>
                <a:srgbClr val="FF0000"/>
              </a:buClr>
              <a:buSzPct val="100000"/>
              <a:buFont typeface="Lucida Grande"/>
              <a:buChar char="&gt;"/>
            </a:pPr>
            <a:r>
              <a:rPr lang="fr-FR" sz="1800" b="1" dirty="0">
                <a:solidFill>
                  <a:srgbClr val="F28E65"/>
                </a:solidFill>
              </a:rPr>
              <a:t>L’INE</a:t>
            </a:r>
            <a:r>
              <a:rPr lang="fr-FR" sz="1800" b="1" dirty="0">
                <a:solidFill>
                  <a:srgbClr val="3D566E"/>
                </a:solidFill>
              </a:rPr>
              <a:t> </a:t>
            </a:r>
            <a:r>
              <a:rPr lang="fr-FR" sz="1800" dirty="0"/>
              <a:t>(identifiant national élève en lycée général, technologique ou professionnel) ou </a:t>
            </a:r>
            <a:r>
              <a:rPr lang="fr-FR" sz="1800" b="1" dirty="0">
                <a:solidFill>
                  <a:srgbClr val="F28E65"/>
                </a:solidFill>
              </a:rPr>
              <a:t>INAA</a:t>
            </a:r>
            <a:r>
              <a:rPr lang="fr-FR" sz="1800" dirty="0">
                <a:solidFill>
                  <a:srgbClr val="3D566E"/>
                </a:solidFill>
              </a:rPr>
              <a:t> </a:t>
            </a:r>
            <a:r>
              <a:rPr lang="fr-FR" sz="1800" dirty="0"/>
              <a:t>(en lycée agricole)  : sur les bulletins scolaires ou le relevé de notes des épreuves anticipées du baccalauréat </a:t>
            </a:r>
          </a:p>
          <a:p>
            <a:pPr marL="177800" lvl="0" indent="-177800" defTabSz="457200">
              <a:spcBef>
                <a:spcPts val="600"/>
              </a:spcBef>
              <a:spcAft>
                <a:spcPts val="600"/>
              </a:spcAft>
              <a:buClr>
                <a:srgbClr val="FF0000"/>
              </a:buClr>
              <a:buSzPct val="100000"/>
              <a:buFont typeface="Lucida Grande"/>
              <a:buChar char="&gt;"/>
            </a:pPr>
            <a:r>
              <a:rPr lang="fr-FR" sz="1800" dirty="0"/>
              <a:t>Cas des lycées français à l’étranger : l’établissement fournit l’identifiant à utiliser pour créer son dossier</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5" name="Espace réservé de la date 4"/>
          <p:cNvSpPr>
            <a:spLocks noGrp="1"/>
          </p:cNvSpPr>
          <p:nvPr>
            <p:ph type="dt" sz="half" idx="10"/>
          </p:nvPr>
        </p:nvSpPr>
        <p:spPr/>
        <p:txBody>
          <a:bodyPr/>
          <a:lstStyle/>
          <a:p>
            <a:pPr algn="r"/>
            <a:fld id="{F293E1CA-12F5-42CE-967D-320A6ECEDC21}" type="datetime1">
              <a:rPr lang="fr-FR" cap="all" smtClean="0"/>
              <a:t>05/01/2021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7</a:t>
            </a:fld>
            <a:endParaRPr lang="fr-FR"/>
          </a:p>
        </p:txBody>
      </p:sp>
      <p:sp>
        <p:nvSpPr>
          <p:cNvPr id="7" name="Rectangle 6"/>
          <p:cNvSpPr/>
          <p:nvPr/>
        </p:nvSpPr>
        <p:spPr>
          <a:xfrm>
            <a:off x="234038" y="3797760"/>
            <a:ext cx="8605993" cy="914400"/>
          </a:xfrm>
          <a:prstGeom prst="rect">
            <a:avLst/>
          </a:prstGeom>
          <a:solidFill>
            <a:srgbClr val="0C5076"/>
          </a:solidFill>
          <a:ln>
            <a:solidFill>
              <a:srgbClr val="0C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600" b="1" i="1">
                <a:solidFill>
                  <a:schemeClr val="bg1"/>
                </a:solidFill>
              </a:rPr>
              <a:t>Important : renseignez un numéro de portable </a:t>
            </a:r>
            <a:r>
              <a:rPr lang="fr-FR" sz="1600" i="1">
                <a:solidFill>
                  <a:schemeClr val="bg1"/>
                </a:solidFill>
              </a:rPr>
              <a:t>pour recevoir les alertes envoyées par la plateforme. </a:t>
            </a:r>
            <a:r>
              <a:rPr lang="fr-FR" sz="1600" b="1" i="1">
                <a:solidFill>
                  <a:schemeClr val="bg1"/>
                </a:solidFill>
              </a:rPr>
              <a:t>Les </a:t>
            </a:r>
            <a:r>
              <a:rPr lang="fr-FR" b="1">
                <a:solidFill>
                  <a:srgbClr val="F28E65"/>
                </a:solidFill>
              </a:rPr>
              <a:t>parents ou tuteurs légaux </a:t>
            </a:r>
            <a:r>
              <a:rPr lang="fr-FR" sz="1600" i="1">
                <a:solidFill>
                  <a:schemeClr val="bg1"/>
                </a:solidFill>
              </a:rPr>
              <a:t>peuvent également renseigner leur numéro de portable pour recevoir les mêmes alertes Parcoursup. </a:t>
            </a:r>
          </a:p>
        </p:txBody>
      </p:sp>
    </p:spTree>
    <p:extLst>
      <p:ext uri="{BB962C8B-B14F-4D97-AF65-F5344CB8AC3E}">
        <p14:creationId xmlns:p14="http://schemas.microsoft.com/office/powerpoint/2010/main" val="3463941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400"/>
              <a:t>Formuler des vœux sur Parcoursup </a:t>
            </a:r>
          </a:p>
        </p:txBody>
      </p:sp>
      <p:sp>
        <p:nvSpPr>
          <p:cNvPr id="3" name="Espace réservé du contenu 2"/>
          <p:cNvSpPr>
            <a:spLocks noGrp="1"/>
          </p:cNvSpPr>
          <p:nvPr>
            <p:ph sz="quarter" idx="14"/>
          </p:nvPr>
        </p:nvSpPr>
        <p:spPr>
          <a:xfrm>
            <a:off x="311399" y="1477324"/>
            <a:ext cx="8422491" cy="2678601"/>
          </a:xfrm>
        </p:spPr>
        <p:txBody>
          <a:bodyPr/>
          <a:lstStyle/>
          <a:p>
            <a:pPr defTabSz="457200">
              <a:spcBef>
                <a:spcPts val="600"/>
              </a:spcBef>
              <a:spcAft>
                <a:spcPts val="600"/>
              </a:spcAft>
              <a:buClr>
                <a:srgbClr val="FF0000"/>
              </a:buClr>
              <a:buSzPct val="100000"/>
              <a:defRPr/>
            </a:pPr>
            <a:r>
              <a:rPr lang="fr-FR" sz="1800" b="1">
                <a:solidFill>
                  <a:srgbClr val="EC130E"/>
                </a:solidFill>
              </a:rPr>
              <a:t>&gt; </a:t>
            </a:r>
            <a:r>
              <a:rPr lang="fr-FR" sz="1800" b="1">
                <a:solidFill>
                  <a:srgbClr val="F28E65"/>
                </a:solidFill>
              </a:rPr>
              <a:t>Jusqu’à 10 vœux </a:t>
            </a:r>
            <a:r>
              <a:rPr lang="fr-FR" sz="1600">
                <a:solidFill>
                  <a:srgbClr val="3D566E"/>
                </a:solidFill>
              </a:rPr>
              <a:t> </a:t>
            </a:r>
            <a:r>
              <a:rPr lang="fr-FR" sz="1600"/>
              <a:t>et</a:t>
            </a:r>
            <a:r>
              <a:rPr lang="fr-FR" sz="1600">
                <a:solidFill>
                  <a:srgbClr val="3D566E"/>
                </a:solidFill>
              </a:rPr>
              <a:t> </a:t>
            </a:r>
            <a:r>
              <a:rPr lang="fr-FR" sz="1800" b="1">
                <a:solidFill>
                  <a:srgbClr val="F28E65"/>
                </a:solidFill>
              </a:rPr>
              <a:t>10 vœux supplémentaires pour des formations en apprentissage </a:t>
            </a:r>
          </a:p>
          <a:p>
            <a:pPr lvl="0" defTabSz="457200">
              <a:spcBef>
                <a:spcPts val="600"/>
              </a:spcBef>
              <a:spcAft>
                <a:spcPts val="600"/>
              </a:spcAft>
              <a:buClr>
                <a:srgbClr val="FF0000"/>
              </a:buClr>
              <a:buSzPct val="100000"/>
              <a:defRPr/>
            </a:pPr>
            <a:r>
              <a:rPr lang="fr-FR" sz="1800" b="1">
                <a:solidFill>
                  <a:srgbClr val="EC130E"/>
                </a:solidFill>
              </a:rPr>
              <a:t>&gt; </a:t>
            </a:r>
            <a:r>
              <a:rPr lang="fr-FR" sz="1800"/>
              <a:t>Pour des </a:t>
            </a:r>
            <a:r>
              <a:rPr lang="fr-FR" sz="1800" b="1">
                <a:solidFill>
                  <a:srgbClr val="F28E65"/>
                </a:solidFill>
              </a:rPr>
              <a:t>formations sélectives </a:t>
            </a:r>
            <a:r>
              <a:rPr lang="fr-FR" sz="1800"/>
              <a:t>(Classes prépa, STS, IUT, écoles, IFSI, IEP…) et </a:t>
            </a:r>
            <a:r>
              <a:rPr lang="fr-FR" sz="1800" b="1">
                <a:solidFill>
                  <a:srgbClr val="F28E65"/>
                </a:solidFill>
              </a:rPr>
              <a:t>non sélectives </a:t>
            </a:r>
            <a:r>
              <a:rPr lang="fr-FR" sz="1800"/>
              <a:t>(licences, PASS)</a:t>
            </a:r>
            <a:endParaRPr lang="fr-FR" sz="1800" b="1"/>
          </a:p>
          <a:p>
            <a:pPr lvl="0" defTabSz="457200">
              <a:spcBef>
                <a:spcPts val="600"/>
              </a:spcBef>
              <a:spcAft>
                <a:spcPts val="600"/>
              </a:spcAft>
              <a:buClr>
                <a:srgbClr val="FF0000"/>
              </a:buClr>
              <a:buSzPct val="100000"/>
              <a:defRPr/>
            </a:pPr>
            <a:r>
              <a:rPr lang="fr-FR" sz="1800" b="1">
                <a:solidFill>
                  <a:srgbClr val="EC130E"/>
                </a:solidFill>
              </a:rPr>
              <a:t>&gt; </a:t>
            </a:r>
            <a:r>
              <a:rPr lang="fr-FR" sz="1800" b="1">
                <a:solidFill>
                  <a:srgbClr val="F28E65"/>
                </a:solidFill>
              </a:rPr>
              <a:t>Des vœux motivés </a:t>
            </a:r>
            <a:r>
              <a:rPr lang="fr-FR" sz="1800"/>
              <a:t>: en quelques lignes, le lycéen explique ce qui motive chacun de ses vœux. Il est accompagné par son professeur principal</a:t>
            </a:r>
          </a:p>
          <a:p>
            <a:pPr lvl="0" defTabSz="457200">
              <a:spcBef>
                <a:spcPts val="600"/>
              </a:spcBef>
              <a:spcAft>
                <a:spcPts val="600"/>
              </a:spcAft>
              <a:buClr>
                <a:srgbClr val="FF0000"/>
              </a:buClr>
              <a:buSzPct val="100000"/>
              <a:defRPr/>
            </a:pPr>
            <a:r>
              <a:rPr lang="fr-FR" sz="1800" b="1">
                <a:solidFill>
                  <a:srgbClr val="EC130E"/>
                </a:solidFill>
              </a:rPr>
              <a:t>&gt; </a:t>
            </a:r>
            <a:r>
              <a:rPr lang="fr-FR" sz="1800" b="1">
                <a:solidFill>
                  <a:srgbClr val="F28E65"/>
                </a:solidFill>
              </a:rPr>
              <a:t>Des vœux non classés </a:t>
            </a:r>
            <a:r>
              <a:rPr lang="fr-FR" sz="1800"/>
              <a:t>: aucune contrainte imposée pour éviter toute autocensure</a:t>
            </a:r>
            <a:endParaRPr lang="fr-FR" sz="1600"/>
          </a:p>
          <a:p>
            <a:pPr lvl="0" defTabSz="457200">
              <a:spcBef>
                <a:spcPct val="20000"/>
              </a:spcBef>
              <a:spcAft>
                <a:spcPts val="0"/>
              </a:spcAft>
              <a:buClr>
                <a:srgbClr val="FF0000"/>
              </a:buClr>
              <a:buSzPct val="100000"/>
              <a:defRPr/>
            </a:pPr>
            <a:r>
              <a:rPr lang="fr-FR">
                <a:solidFill>
                  <a:srgbClr val="3D566E"/>
                </a:solidFill>
                <a:latin typeface="Calibri"/>
              </a:rPr>
              <a:t> </a:t>
            </a:r>
          </a:p>
          <a:p>
            <a:pPr lvl="0" defTabSz="457200">
              <a:spcBef>
                <a:spcPct val="20000"/>
              </a:spcBef>
              <a:spcAft>
                <a:spcPts val="0"/>
              </a:spcAft>
              <a:buClr>
                <a:srgbClr val="FF0000"/>
              </a:buClr>
              <a:buSzPct val="100000"/>
              <a:defRPr/>
            </a:pPr>
            <a:endParaRPr lang="fr-FR">
              <a:solidFill>
                <a:srgbClr val="3D566E"/>
              </a:solidFill>
              <a:latin typeface="Calibri"/>
            </a:endParaRPr>
          </a:p>
        </p:txBody>
      </p:sp>
      <p:sp>
        <p:nvSpPr>
          <p:cNvPr id="5" name="Espace réservé de la date 4"/>
          <p:cNvSpPr>
            <a:spLocks noGrp="1"/>
          </p:cNvSpPr>
          <p:nvPr>
            <p:ph type="dt" sz="half" idx="10"/>
          </p:nvPr>
        </p:nvSpPr>
        <p:spPr/>
        <p:txBody>
          <a:bodyPr/>
          <a:lstStyle/>
          <a:p>
            <a:pPr algn="r"/>
            <a:fld id="{F008D9A9-1127-4E68-9676-64A99D232514}" type="datetime1">
              <a:rPr lang="fr-FR" cap="all" smtClean="0"/>
              <a:t>05/01/2021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8</a:t>
            </a:fld>
            <a:endParaRPr lang="fr-FR"/>
          </a:p>
        </p:txBody>
      </p:sp>
      <p:sp>
        <p:nvSpPr>
          <p:cNvPr id="10" name="Rectangle 9"/>
          <p:cNvSpPr/>
          <p:nvPr/>
        </p:nvSpPr>
        <p:spPr>
          <a:xfrm>
            <a:off x="294694" y="4223552"/>
            <a:ext cx="8455898" cy="501124"/>
          </a:xfrm>
          <a:prstGeom prst="rect">
            <a:avLst/>
          </a:prstGeom>
          <a:solidFill>
            <a:srgbClr val="0C5076"/>
          </a:solidFill>
          <a:ln w="12700" cap="flat" cmpd="sng" algn="ctr">
            <a:solidFill>
              <a:srgbClr val="3D566E"/>
            </a:solidFill>
            <a:prstDash val="solid"/>
          </a:ln>
          <a:effectLst/>
        </p:spPr>
        <p:txBody>
          <a:bodyPr lIns="91440" tIns="45720" rIns="91440" bIns="45720" rtlCol="0" anchor="ctr"/>
          <a:lstStyle/>
          <a:p>
            <a:pPr marL="0" lvl="1" defTabSz="457200">
              <a:lnSpc>
                <a:spcPct val="90000"/>
              </a:lnSpc>
              <a:buSzPct val="100000"/>
              <a:defRPr/>
            </a:pPr>
            <a:r>
              <a:rPr lang="fr-FR" b="1" u="sng" dirty="0">
                <a:solidFill>
                  <a:srgbClr val="F28E65"/>
                </a:solidFill>
                <a:effectLst>
                  <a:outerShdw blurRad="38100" dist="38100" dir="2700000" algn="tl">
                    <a:srgbClr val="000000">
                      <a:alpha val="43137"/>
                    </a:srgbClr>
                  </a:outerShdw>
                </a:effectLst>
              </a:rPr>
              <a:t>Conseil Parcoursup</a:t>
            </a:r>
            <a:r>
              <a:rPr lang="fr-FR" b="1" dirty="0">
                <a:solidFill>
                  <a:srgbClr val="F28E65"/>
                </a:solidFill>
              </a:rPr>
              <a:t> </a:t>
            </a:r>
            <a:r>
              <a:rPr kumimoji="0" lang="fr-FR" sz="1600" b="0" i="1" u="none" strike="noStrike" kern="0" cap="none" spc="0" normalizeH="0" baseline="0" noProof="0" dirty="0">
                <a:ln>
                  <a:noFill/>
                </a:ln>
                <a:solidFill>
                  <a:schemeClr val="bg1"/>
                </a:solidFill>
                <a:effectLst/>
                <a:uLnTx/>
                <a:uFillTx/>
              </a:rPr>
              <a:t>: </a:t>
            </a:r>
            <a:r>
              <a:rPr lang="fr-FR" sz="1600" i="1" kern="0" noProof="0" dirty="0">
                <a:solidFill>
                  <a:schemeClr val="bg1"/>
                </a:solidFill>
              </a:rPr>
              <a:t>diversifiez </a:t>
            </a:r>
            <a:r>
              <a:rPr lang="fr-FR" sz="1600" i="1" kern="0" dirty="0">
                <a:solidFill>
                  <a:schemeClr val="bg1"/>
                </a:solidFill>
              </a:rPr>
              <a:t>vos vœux</a:t>
            </a:r>
            <a:r>
              <a:rPr lang="fr-FR" sz="1600" i="1" kern="0" noProof="0" dirty="0">
                <a:solidFill>
                  <a:schemeClr val="bg1"/>
                </a:solidFill>
              </a:rPr>
              <a:t> et </a:t>
            </a:r>
            <a:r>
              <a:rPr kumimoji="0" lang="fr-FR" sz="1600" b="0" i="1" u="none" strike="noStrike" kern="0" cap="none" spc="0" normalizeH="0" baseline="0" noProof="0" dirty="0">
                <a:ln>
                  <a:noFill/>
                </a:ln>
                <a:solidFill>
                  <a:schemeClr val="bg1"/>
                </a:solidFill>
                <a:effectLst/>
                <a:uLnTx/>
                <a:uFillTx/>
              </a:rPr>
              <a:t>évitez de n’en formuler qu’un seul (en 2020, les candidats ont formulé 9 vœux en moyenne).</a:t>
            </a:r>
          </a:p>
        </p:txBody>
      </p:sp>
      <p:sp>
        <p:nvSpPr>
          <p:cNvPr id="7" name="Rectangle à coins arrondis 6"/>
          <p:cNvSpPr/>
          <p:nvPr/>
        </p:nvSpPr>
        <p:spPr>
          <a:xfrm>
            <a:off x="6551029" y="76969"/>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a:t>
            </a:r>
            <a:r>
              <a:rPr lang="fr-FR" sz="1400" b="1" dirty="0" smtClean="0">
                <a:solidFill>
                  <a:schemeClr val="bg1"/>
                </a:solidFill>
              </a:rPr>
              <a:t>11 mars inclus</a:t>
            </a:r>
            <a:endParaRPr lang="fr-FR" sz="1400" b="1" dirty="0">
              <a:solidFill>
                <a:schemeClr val="bg1"/>
              </a:solidFill>
            </a:endParaRPr>
          </a:p>
        </p:txBody>
      </p:sp>
    </p:spTree>
    <p:extLst>
      <p:ext uri="{BB962C8B-B14F-4D97-AF65-F5344CB8AC3E}">
        <p14:creationId xmlns:p14="http://schemas.microsoft.com/office/powerpoint/2010/main" val="2483535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BC6F468-705E-4774-9869-C5F1E6C2DE4E}" type="datetime1">
              <a:rPr lang="fr-FR" cap="all" smtClean="0"/>
              <a:t>05/01/2021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9</a:t>
            </a:fld>
            <a:endParaRPr lang="fr-F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31902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921</TotalTime>
  <Words>2537</Words>
  <Application>Microsoft Office PowerPoint</Application>
  <PresentationFormat>Affichage à l'écran (16:9)</PresentationFormat>
  <Paragraphs>248</Paragraphs>
  <Slides>26</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26</vt:i4>
      </vt:variant>
    </vt:vector>
  </HeadingPairs>
  <TitlesOfParts>
    <vt:vector size="32" baseType="lpstr">
      <vt:lpstr>Arial</vt:lpstr>
      <vt:lpstr>Arial-ItalicMT</vt:lpstr>
      <vt:lpstr>Calibri</vt:lpstr>
      <vt:lpstr>Lucida Grande</vt:lpstr>
      <vt:lpstr>Wingdings</vt:lpstr>
      <vt:lpstr>OPÉRATEURS</vt:lpstr>
      <vt:lpstr>Présentation PowerPoint</vt:lpstr>
      <vt:lpstr>Présentation PowerPoint</vt:lpstr>
      <vt:lpstr>Les ressources pour préparer son projet d’orientation  </vt:lpstr>
      <vt:lpstr>Les nouvelles formations accessibles à la rentrée 2021</vt:lpstr>
      <vt:lpstr>Une transparence garantie </vt:lpstr>
      <vt:lpstr>Présentation PowerPoint</vt:lpstr>
      <vt:lpstr>S’inscrire sur Parcoursup </vt:lpstr>
      <vt:lpstr>Formuler des vœux sur Parcoursup </vt:lpstr>
      <vt:lpstr>Présentation PowerPoint</vt:lpstr>
      <vt:lpstr>Finaliser son dossier et confirmer vos vœux </vt:lpstr>
      <vt:lpstr>La rubrique « préférence et autres projets »</vt:lpstr>
      <vt:lpstr>La rubrique « Activités et centre d’intérêts » </vt:lpstr>
      <vt:lpstr>L’attestation de passation du questionnaire pour les vœux en licence de droit et sciences </vt:lpstr>
      <vt:lpstr>Récapitulatif des éléments transmis à chaque formation</vt:lpstr>
      <vt:lpstr>Présentation PowerPoint</vt:lpstr>
      <vt:lpstr>La commission d’examen des vœux  </vt:lpstr>
      <vt:lpstr>Les principes de l’admission </vt:lpstr>
      <vt:lpstr>Présentation PowerPoint</vt:lpstr>
      <vt:lpstr>La phase d’admission principale du 27 mai au 16 juillet 2021   </vt:lpstr>
      <vt:lpstr>Les réponses des formations et les choix des candidats  </vt:lpstr>
      <vt:lpstr>Des alertes dès qu’un candidat reçoit une proposition d’admission </vt:lpstr>
      <vt:lpstr>Comment répondre aux propositions d’admission ?  </vt:lpstr>
      <vt:lpstr>Le lycéen reçoit plusieurs propositions d’admission et il a des vœux en attente : -   Il ne peut accepter qu’une seule proposition à la fois. En faisant un choix entre plusieurs propositions, il libère des places pour d’autres candidats en attente  -   Il peut indiquer les vœux en attente qu’il souhaite conserver -   S’il accepte définitivement une proposition, cela signifie qu’il renonce aux autres vœux. Il consulte alors les modalités d’inscription administrative de la formation acceptée  </vt:lpstr>
      <vt:lpstr>Les solutions pour les candidats qui n’ont pas reçu de proposition d’admission </vt:lpstr>
      <vt:lpstr>L’inscription administrative dans la formation choisie </vt:lpstr>
      <vt:lpstr>Demande de bourse et/ou de logement </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sec</cp:lastModifiedBy>
  <cp:revision>31</cp:revision>
  <dcterms:created xsi:type="dcterms:W3CDTF">2020-10-27T08:44:50Z</dcterms:created>
  <dcterms:modified xsi:type="dcterms:W3CDTF">2021-01-05T11:15:12Z</dcterms:modified>
</cp:coreProperties>
</file>